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13"/>
  </p:notesMasterIdLst>
  <p:sldIdLst>
    <p:sldId id="256" r:id="rId5"/>
    <p:sldId id="257" r:id="rId6"/>
    <p:sldId id="259" r:id="rId7"/>
    <p:sldId id="260" r:id="rId8"/>
    <p:sldId id="262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DF7CC-0A23-4CAA-9987-18458548FE1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6850-70A3-4917-96B1-5824E63D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2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7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5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22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74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7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6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D7DFE-D189-4755-84C7-2AEC3CA1B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0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8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4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2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0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4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FA2DF-400C-4F10-8668-FE71449D2F5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395802-08D7-4DF2-9506-99E23D05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9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31006" y="369873"/>
            <a:ext cx="8237537" cy="3463896"/>
          </a:xfrm>
        </p:spPr>
        <p:txBody>
          <a:bodyPr>
            <a:noAutofit/>
          </a:bodyPr>
          <a:lstStyle/>
          <a:p>
            <a:pPr algn="ctr"/>
            <a:br>
              <a:rPr lang="en-US" sz="7200" b="1" dirty="0">
                <a:latin typeface="Abadi Extra Light" panose="020B0204020104020204" pitchFamily="34" charset="0"/>
              </a:rPr>
            </a:br>
            <a:r>
              <a:rPr lang="en-US" sz="7200" b="1" dirty="0">
                <a:latin typeface="Abadi Extra Light" panose="020B0204020104020204" pitchFamily="34" charset="0"/>
              </a:rPr>
              <a:t>9</a:t>
            </a:r>
            <a:r>
              <a:rPr lang="en-US" sz="7200" b="1" baseline="30000" dirty="0">
                <a:latin typeface="Abadi Extra Light" panose="020B0204020104020204" pitchFamily="34" charset="0"/>
              </a:rPr>
              <a:t>th</a:t>
            </a:r>
            <a:r>
              <a:rPr lang="en-US" sz="7200" b="1" dirty="0">
                <a:latin typeface="Abadi Extra Light" panose="020B0204020104020204" pitchFamily="34" charset="0"/>
              </a:rPr>
              <a:t> Grade Scheduling Presentation</a:t>
            </a:r>
            <a:br>
              <a:rPr lang="en-US" sz="7200" b="1" dirty="0">
                <a:latin typeface="Abadi Extra Light" panose="020B0204020104020204" pitchFamily="34" charset="0"/>
              </a:rPr>
            </a:br>
            <a:endParaRPr lang="en-US" sz="7200" b="1" dirty="0">
              <a:latin typeface="Abadi Extra Light" panose="020B0204020104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3111B7-AC6C-BE1F-9FD2-EB24239F7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6265" y="5951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367340"/>
          </a:xfrm>
        </p:spPr>
        <p:txBody>
          <a:bodyPr>
            <a:noAutofit/>
          </a:bodyPr>
          <a:lstStyle/>
          <a:p>
            <a:pPr algn="ctr"/>
            <a:br>
              <a:rPr lang="en-US" sz="5400" dirty="0">
                <a:latin typeface="Abadi Extra Light" panose="020B0204020104020204" pitchFamily="34" charset="0"/>
              </a:rPr>
            </a:br>
            <a:r>
              <a:rPr lang="en-US" sz="5400" dirty="0">
                <a:latin typeface="Abadi Extra Light" panose="020B0204020104020204" pitchFamily="34" charset="0"/>
              </a:rPr>
              <a:t>To earn your </a:t>
            </a:r>
            <a:r>
              <a:rPr lang="en-US" sz="5400" b="1" dirty="0">
                <a:latin typeface="Abadi Extra Light" panose="020B0204020104020204" pitchFamily="34" charset="0"/>
              </a:rPr>
              <a:t>High School diploma</a:t>
            </a:r>
            <a:r>
              <a:rPr lang="en-US" sz="5400" dirty="0">
                <a:latin typeface="Abadi Extra Light" panose="020B0204020104020204" pitchFamily="34" charset="0"/>
              </a:rPr>
              <a:t> you must earn </a:t>
            </a:r>
            <a:r>
              <a:rPr lang="en-US" sz="54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22</a:t>
            </a:r>
            <a:r>
              <a:rPr lang="en-US" sz="5400" dirty="0">
                <a:latin typeface="Abadi Extra Light" panose="020B0204020104020204" pitchFamily="34" charset="0"/>
              </a:rPr>
              <a:t> credits of required and </a:t>
            </a:r>
            <a:br>
              <a:rPr lang="en-US" sz="5400" dirty="0">
                <a:latin typeface="Abadi Extra Light" panose="020B0204020104020204" pitchFamily="34" charset="0"/>
              </a:rPr>
            </a:br>
            <a:r>
              <a:rPr lang="en-US" sz="5400" dirty="0">
                <a:latin typeface="Abadi Extra Light" panose="020B0204020104020204" pitchFamily="34" charset="0"/>
              </a:rPr>
              <a:t>elective courses.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37B152-1F15-02DC-13FA-684F629BD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4378" y="5929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3684" y="85096"/>
            <a:ext cx="11248844" cy="1229773"/>
          </a:xfrm>
        </p:spPr>
        <p:txBody>
          <a:bodyPr>
            <a:noAutofit/>
          </a:bodyPr>
          <a:lstStyle/>
          <a:p>
            <a:pPr algn="ctr"/>
            <a:br>
              <a:rPr lang="en-US" altLang="en-US" sz="2800" b="1" dirty="0">
                <a:solidFill>
                  <a:schemeClr val="accent2"/>
                </a:solidFill>
                <a:latin typeface="Tahoma" panose="020B0604030504040204" pitchFamily="34" charset="0"/>
              </a:rPr>
            </a:br>
            <a:br>
              <a:rPr lang="en-US" altLang="en-US" sz="2800" b="1" dirty="0">
                <a:solidFill>
                  <a:schemeClr val="accent2"/>
                </a:solidFill>
                <a:latin typeface="Tahoma" panose="020B0604030504040204" pitchFamily="34" charset="0"/>
              </a:rPr>
            </a:br>
            <a:br>
              <a:rPr lang="en-US" altLang="en-US" sz="2800" b="1" dirty="0">
                <a:solidFill>
                  <a:schemeClr val="accent2"/>
                </a:solidFill>
                <a:latin typeface="Tahoma" panose="020B0604030504040204" pitchFamily="34" charset="0"/>
              </a:rPr>
            </a:br>
            <a:br>
              <a:rPr lang="en-US" altLang="en-US" sz="2800" b="1" dirty="0">
                <a:solidFill>
                  <a:schemeClr val="accent2"/>
                </a:solidFill>
                <a:latin typeface="Tahoma" panose="020B0604030504040204" pitchFamily="34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     </a:t>
            </a:r>
            <a:r>
              <a:rPr lang="en-US" altLang="en-US" sz="40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In High School you earn credits for </a:t>
            </a:r>
            <a:br>
              <a:rPr lang="en-US" altLang="en-US" sz="4000" b="1" dirty="0">
                <a:solidFill>
                  <a:schemeClr val="tx1"/>
                </a:solidFill>
                <a:latin typeface="Abadi Extra Light" panose="020B0204020104020204" pitchFamily="34" charset="0"/>
              </a:rPr>
            </a:br>
            <a:r>
              <a:rPr lang="en-US" altLang="en-US" sz="40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  passing your classes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5502" y="2619959"/>
            <a:ext cx="9613468" cy="3171242"/>
          </a:xfrm>
          <a:noFill/>
          <a:ln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990099"/>
                </a:solidFill>
                <a:latin typeface="Tahoma" panose="020B0604030504040204" pitchFamily="34" charset="0"/>
              </a:rPr>
              <a:t>	</a:t>
            </a:r>
            <a:r>
              <a:rPr lang="en-US" alt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        </a:t>
            </a:r>
            <a:r>
              <a:rPr lang="en-US" altLang="en-US" b="1" u="sng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  <a:r>
              <a:rPr lang="en-US" altLang="en-US" b="1" u="sng" baseline="30000" dirty="0">
                <a:solidFill>
                  <a:schemeClr val="tx1"/>
                </a:solidFill>
                <a:latin typeface="Tahoma" panose="020B0604030504040204" pitchFamily="34" charset="0"/>
              </a:rPr>
              <a:t>st</a:t>
            </a:r>
            <a:r>
              <a:rPr lang="en-US" altLang="en-US" b="1" u="sng" dirty="0">
                <a:solidFill>
                  <a:schemeClr val="tx1"/>
                </a:solidFill>
                <a:latin typeface="Tahoma" panose="020B0604030504040204" pitchFamily="34" charset="0"/>
              </a:rPr>
              <a:t> Semester</a:t>
            </a:r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			                                       </a:t>
            </a:r>
            <a:r>
              <a:rPr lang="en-US" altLang="en-US" b="1" u="sng" dirty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  <a:r>
              <a:rPr lang="en-US" altLang="en-US" b="1" u="sng" baseline="30000" dirty="0">
                <a:solidFill>
                  <a:schemeClr val="tx1"/>
                </a:solidFill>
                <a:latin typeface="Tahoma" panose="020B0604030504040204" pitchFamily="34" charset="0"/>
              </a:rPr>
              <a:t>nd</a:t>
            </a:r>
            <a:r>
              <a:rPr lang="en-US" altLang="en-US" b="1" u="sng" dirty="0">
                <a:solidFill>
                  <a:schemeClr val="tx1"/>
                </a:solidFill>
                <a:latin typeface="Tahoma" panose="020B0604030504040204" pitchFamily="34" charset="0"/>
              </a:rPr>
              <a:t> Semester</a:t>
            </a:r>
          </a:p>
          <a:p>
            <a:pPr algn="l" eaLnBrk="1" hangingPunct="1"/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	       (September-January)			                                     (January-June)</a:t>
            </a:r>
            <a:endParaRPr lang="en-US" altLang="en-US" sz="12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l" eaLnBrk="1" hangingPunct="1"/>
            <a:endParaRPr lang="en-US" altLang="en-US" sz="11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	            6 classes				                                          6 classes</a:t>
            </a: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	         </a:t>
            </a:r>
            <a:r>
              <a:rPr lang="en-US" altLang="en-US" u="sng" dirty="0">
                <a:solidFill>
                  <a:schemeClr val="tx1"/>
                </a:solidFill>
                <a:latin typeface="Tahoma" panose="020B0604030504040204" pitchFamily="34" charset="0"/>
              </a:rPr>
              <a:t>x .5 credit</a:t>
            </a:r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				                                       </a:t>
            </a:r>
            <a:r>
              <a:rPr lang="en-US" altLang="en-US" u="sng" dirty="0">
                <a:solidFill>
                  <a:schemeClr val="tx1"/>
                </a:solidFill>
                <a:latin typeface="Tahoma" panose="020B0604030504040204" pitchFamily="34" charset="0"/>
              </a:rPr>
              <a:t>x .5 credit</a:t>
            </a:r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	</a:t>
            </a: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	        = 3.0 credits				                                = 3.0 credits</a:t>
            </a:r>
          </a:p>
          <a:p>
            <a:pPr algn="l"/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              </a:t>
            </a:r>
          </a:p>
          <a:p>
            <a:pPr algn="ctr"/>
            <a:r>
              <a:rPr lang="en-US" altLang="en-US" dirty="0">
                <a:solidFill>
                  <a:schemeClr val="tx1"/>
                </a:solidFill>
                <a:latin typeface="Tahoma" panose="020B0604030504040204" pitchFamily="34" charset="0"/>
              </a:rPr>
              <a:t> Each class you take is 0.5 Credits. When you pass it, you earn the credit.</a:t>
            </a:r>
          </a:p>
          <a:p>
            <a:pPr algn="l" eaLnBrk="1" hangingPunct="1"/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424326" y="1650671"/>
            <a:ext cx="7543800" cy="461665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ahoma" panose="020B0604030504040204" pitchFamily="34" charset="0"/>
              </a:rPr>
              <a:t>Each school year students can earn 6</a:t>
            </a:r>
            <a:r>
              <a:rPr lang="en-US" altLang="en-US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Tahoma" panose="020B0604030504040204" pitchFamily="34" charset="0"/>
              </a:rPr>
              <a:t>Credits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FF78A7-2080-3963-8B94-DFFEB50F6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8970" y="5994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17" name="Group 1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36916"/>
              </p:ext>
            </p:extLst>
          </p:nvPr>
        </p:nvGraphicFramePr>
        <p:xfrm>
          <a:off x="2895600" y="1327558"/>
          <a:ext cx="6400800" cy="522617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First Semester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Second Semester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English 9A 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Advanced English 9A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English 9B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Advanced English 9B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Biology I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Honors Biology I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Biology II 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Honors Biology II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Global History I 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*AP World History I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Global History II 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*AP World History II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Math (Algebra, Accelerated Algebra, or Accelerated Geometry)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Math (Algebra, Accelerated Algebra, or Accelerated Geometry)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Physical Education 1 or Health (.5 credit)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Physical Education 1 or Health (.5 credit)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7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Elective Choice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Elective Choice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47" name="TextBox 14"/>
          <p:cNvSpPr txBox="1">
            <a:spLocks noChangeArrowheads="1"/>
          </p:cNvSpPr>
          <p:nvPr/>
        </p:nvSpPr>
        <p:spPr bwMode="auto">
          <a:xfrm>
            <a:off x="9410700" y="1174750"/>
            <a:ext cx="838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baseline="30000">
              <a:latin typeface="Britannic Bold" panose="020B09030607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baseline="30000">
              <a:latin typeface="Britannic Bold" panose="020B09030607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Britannic Bold" panose="020B09030607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C94ECC-29A5-0859-6B7D-7E486444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60" y="603250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badi Extra Light" panose="020B0204020104020204" pitchFamily="34" charset="0"/>
              </a:rPr>
              <a:t> Typical 9</a:t>
            </a:r>
            <a:r>
              <a:rPr lang="en-US" sz="3200" baseline="30000" dirty="0">
                <a:latin typeface="Abadi Extra Light" panose="020B0204020104020204" pitchFamily="34" charset="0"/>
              </a:rPr>
              <a:t>th</a:t>
            </a:r>
            <a:r>
              <a:rPr lang="en-US" sz="3200" dirty="0">
                <a:latin typeface="Abadi Extra Light" panose="020B0204020104020204" pitchFamily="34" charset="0"/>
              </a:rPr>
              <a:t> Grade Schedule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44DB24-CE32-340A-E17E-586550418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9545" y="6035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B1CAD5-ECC4-0C9F-9A25-C09F04615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379" y="2318266"/>
            <a:ext cx="8915400" cy="37776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badi Extra Light" panose="020B0204020104020204" pitchFamily="34" charset="0"/>
              </a:rPr>
              <a:t>Students will be pre-scheduled into their core classes based on Data Team review.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badi Extra Light" panose="020B0204020104020204" pitchFamily="34" charset="0"/>
              </a:rPr>
              <a:t>Placement into Math or English Support classes will be determined by the Data Team.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badi Extra Light" panose="020B0204020104020204" pitchFamily="34" charset="0"/>
              </a:rPr>
              <a:t>Students can apply for Advanced Placement World History by completing and submitting the online Application.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41C38-AC83-94F6-101D-93E305FC1954}"/>
              </a:ext>
            </a:extLst>
          </p:cNvPr>
          <p:cNvSpPr txBox="1"/>
          <p:nvPr/>
        </p:nvSpPr>
        <p:spPr>
          <a:xfrm>
            <a:off x="3045204" y="762112"/>
            <a:ext cx="7382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 </a:t>
            </a:r>
            <a:r>
              <a:rPr lang="en-US" sz="4400" dirty="0">
                <a:latin typeface="Abadi Extra Light" panose="020B0204020104020204" pitchFamily="34" charset="0"/>
              </a:rPr>
              <a:t>Core Class Placement Process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7A5FC9-AEE2-A744-91DC-8F54D35248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4979" y="5959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A9FD-932B-9101-683F-69EFFFAE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badi Extra Light" panose="020B0204020104020204" pitchFamily="34" charset="0"/>
              </a:rPr>
              <a:t>Elective Options for 9</a:t>
            </a:r>
            <a:r>
              <a:rPr lang="en-US" b="1" baseline="30000" dirty="0">
                <a:latin typeface="Abadi Extra Light" panose="020B0204020104020204" pitchFamily="34" charset="0"/>
              </a:rPr>
              <a:t>th</a:t>
            </a:r>
            <a:r>
              <a:rPr lang="en-US" b="1" dirty="0">
                <a:latin typeface="Abadi Extra Light" panose="020B0204020104020204" pitchFamily="34" charset="0"/>
              </a:rPr>
              <a:t>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E0E1-A27A-76C8-7243-D1942F2F52DB}"/>
              </a:ext>
            </a:extLst>
          </p:cNvPr>
          <p:cNvSpPr txBox="1"/>
          <p:nvPr/>
        </p:nvSpPr>
        <p:spPr>
          <a:xfrm>
            <a:off x="2835479" y="1535185"/>
            <a:ext cx="78940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Art Foundations / Ceramics I/II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Photography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Treble Chorus I/II / Men’s Chorus I/II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Concert Band I/II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French 1A/1B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German 1A/1B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Spanish 1A/1B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Physical Education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 Extra Light" panose="020B0204020104020204" pitchFamily="34" charset="0"/>
              </a:rPr>
              <a:t>Career Technical Education Courses</a:t>
            </a:r>
          </a:p>
          <a:p>
            <a:r>
              <a:rPr lang="en-US" sz="2000" b="1" dirty="0">
                <a:latin typeface="Abadi Extra Light" panose="020B0204020104020204" pitchFamily="34" charset="0"/>
              </a:rPr>
              <a:t>                  (please refer to online course book)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C9F232-E9DA-A7E1-7BD2-2F6E6EED0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5321" y="5939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A22C34-3C38-1003-C73F-06A4BC5395A4}"/>
              </a:ext>
            </a:extLst>
          </p:cNvPr>
          <p:cNvSpPr txBox="1"/>
          <p:nvPr/>
        </p:nvSpPr>
        <p:spPr>
          <a:xfrm>
            <a:off x="2541865" y="1593909"/>
            <a:ext cx="76423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badi Extra Light" panose="020B0204020104020204" pitchFamily="34" charset="0"/>
              </a:rPr>
              <a:t>You will use your 9</a:t>
            </a:r>
            <a:r>
              <a:rPr lang="en-US" sz="2000" b="1" baseline="30000" dirty="0">
                <a:latin typeface="Abadi Extra Light" panose="020B0204020104020204" pitchFamily="34" charset="0"/>
              </a:rPr>
              <a:t>th</a:t>
            </a:r>
            <a:r>
              <a:rPr lang="en-US" sz="2000" b="1" dirty="0">
                <a:latin typeface="Abadi Extra Light" panose="020B0204020104020204" pitchFamily="34" charset="0"/>
              </a:rPr>
              <a:t> Grade Course Request Form to record your elective courses and alternate choices</a:t>
            </a:r>
            <a:r>
              <a:rPr lang="en-US" sz="20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badi Extra Light" panose="020B02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badi Extra Light" panose="020B0204020104020204" pitchFamily="34" charset="0"/>
              </a:rPr>
              <a:t>Review the 9</a:t>
            </a:r>
            <a:r>
              <a:rPr lang="en-US" sz="2000" b="1" baseline="30000" dirty="0">
                <a:latin typeface="Abadi Extra Light" panose="020B0204020104020204" pitchFamily="34" charset="0"/>
              </a:rPr>
              <a:t>th</a:t>
            </a:r>
            <a:r>
              <a:rPr lang="en-US" sz="2000" b="1" dirty="0">
                <a:latin typeface="Abadi Extra Light" panose="020B0204020104020204" pitchFamily="34" charset="0"/>
              </a:rPr>
              <a:t> Grade Course Booklet online - Learn about course    offerings.</a:t>
            </a:r>
          </a:p>
          <a:p>
            <a:endParaRPr lang="en-US" sz="2000" b="1" dirty="0">
              <a:latin typeface="Abadi Extra Light" panose="020B02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badi Extra Light" panose="020B0204020104020204" pitchFamily="34" charset="0"/>
              </a:rPr>
              <a:t>You will also be selecting </a:t>
            </a:r>
            <a:r>
              <a:rPr lang="en-US" sz="2000" b="1" i="1" dirty="0">
                <a:latin typeface="Abadi Extra Light" panose="020B0204020104020204" pitchFamily="34" charset="0"/>
              </a:rPr>
              <a:t>elective alternates</a:t>
            </a:r>
            <a:r>
              <a:rPr lang="en-US" sz="2000" b="1" dirty="0">
                <a:latin typeface="Abadi Extra Light" panose="020B0204020104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badi Extra Light" panose="020B02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badi Extra Light" panose="020B0204020104020204" pitchFamily="34" charset="0"/>
              </a:rPr>
              <a:t>Choose thoughtfully as one or more of your alternates may be used to complete your schedule if there is a conflict.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badi Extra Light" panose="020B02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badi Extra Light" panose="020B0204020104020204" pitchFamily="34" charset="0"/>
              </a:rPr>
              <a:t>If you disagree with a pre-scheduled course, there is a process in place to review your request.</a:t>
            </a:r>
          </a:p>
          <a:p>
            <a:endParaRPr lang="en-US" sz="2000" dirty="0">
              <a:latin typeface="Abadi Extra Light" panose="020B02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ACF53-58B7-DC9F-4519-655939E50F42}"/>
              </a:ext>
            </a:extLst>
          </p:cNvPr>
          <p:cNvSpPr txBox="1"/>
          <p:nvPr/>
        </p:nvSpPr>
        <p:spPr>
          <a:xfrm>
            <a:off x="2845966" y="650038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badi Extra Light" panose="020B0204020104020204" pitchFamily="34" charset="0"/>
              </a:rPr>
              <a:t>Scheduling Information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87681C-C744-C506-9BD5-2A5BCB686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4654" y="5926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"/>
    </mc:Choice>
    <mc:Fallback xmlns="">
      <p:transition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567C026-82FC-4F02-BE20-77B450CDD05F}"/>
              </a:ext>
            </a:extLst>
          </p:cNvPr>
          <p:cNvSpPr txBox="1"/>
          <p:nvPr/>
        </p:nvSpPr>
        <p:spPr>
          <a:xfrm>
            <a:off x="2225715" y="2213282"/>
            <a:ext cx="833794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Dakota 9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th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 Grade Counselors:  Mrs. Castone &amp; Mrs. Farr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US" sz="2200" b="1" dirty="0">
                <a:latin typeface="Lucida Handwriting" panose="03010101010101010101" pitchFamily="66" charset="0"/>
              </a:rPr>
              <a:t>We look forward to meeting you during scheduling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badi Extra Light" panose="020B02040201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4BDF52-EAF9-4C92-8D2D-6C515B153547}"/>
              </a:ext>
            </a:extLst>
          </p:cNvPr>
          <p:cNvSpPr txBox="1"/>
          <p:nvPr/>
        </p:nvSpPr>
        <p:spPr>
          <a:xfrm>
            <a:off x="2554804" y="411060"/>
            <a:ext cx="7897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Abadi Extra Light" panose="020B0204020104020204" pitchFamily="34" charset="0"/>
            </a:endParaRPr>
          </a:p>
          <a:p>
            <a:pPr algn="ctr"/>
            <a:endParaRPr lang="en-US" sz="4000" dirty="0">
              <a:latin typeface="Abadi Extra Light" panose="020B0204020104020204" pitchFamily="34" charset="0"/>
            </a:endParaRPr>
          </a:p>
          <a:p>
            <a:pPr algn="ctr"/>
            <a:r>
              <a:rPr lang="en-US" sz="4000" dirty="0">
                <a:latin typeface="Abadi Extra Light" panose="020B0204020104020204" pitchFamily="34" charset="0"/>
              </a:rPr>
              <a:t>Meet your High School Counselors</a:t>
            </a:r>
            <a:endParaRPr lang="en-US" sz="2000" dirty="0">
              <a:latin typeface="Abadi Extra Light" panose="020B0204020104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C8E9D4-3554-2576-DEA1-6C26AEE6A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9211" y="5934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/>
    </mc:Choice>
    <mc:Fallback xmlns="">
      <p:transition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3F0547751C74A8889F6B6C0FA93D7" ma:contentTypeVersion="14" ma:contentTypeDescription="Create a new document." ma:contentTypeScope="" ma:versionID="ddb1ab32abc1386538298b3d58d77be1">
  <xsd:schema xmlns:xsd="http://www.w3.org/2001/XMLSchema" xmlns:xs="http://www.w3.org/2001/XMLSchema" xmlns:p="http://schemas.microsoft.com/office/2006/metadata/properties" xmlns:ns3="8dedaa9b-8692-4b49-8ca7-a7058b352250" xmlns:ns4="8abac6ef-f58e-4b38-bdb0-272248e9f1a4" targetNamespace="http://schemas.microsoft.com/office/2006/metadata/properties" ma:root="true" ma:fieldsID="19cd92248e7139dcc5d67f15d48a3142" ns3:_="" ns4:_="">
    <xsd:import namespace="8dedaa9b-8692-4b49-8ca7-a7058b352250"/>
    <xsd:import namespace="8abac6ef-f58e-4b38-bdb0-272248e9f1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daa9b-8692-4b49-8ca7-a7058b352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ac6ef-f58e-4b38-bdb0-272248e9f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6B6C54-27A0-4D1B-B748-9EED37109C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00F37F-57AB-4016-9B9A-92BDA3CD33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edaa9b-8692-4b49-8ca7-a7058b352250"/>
    <ds:schemaRef ds:uri="8abac6ef-f58e-4b38-bdb0-272248e9f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9119EE-DE45-4616-A514-73285B3F0EB2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8abac6ef-f58e-4b38-bdb0-272248e9f1a4"/>
    <ds:schemaRef ds:uri="http://schemas.microsoft.com/office/infopath/2007/PartnerControls"/>
    <ds:schemaRef ds:uri="8dedaa9b-8692-4b49-8ca7-a7058b352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1779</TotalTime>
  <Words>446</Words>
  <Application>Microsoft Office PowerPoint</Application>
  <PresentationFormat>Widescreen</PresentationFormat>
  <Paragraphs>70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Abadi Extra Light</vt:lpstr>
      <vt:lpstr>Arial</vt:lpstr>
      <vt:lpstr>Baskerville Old Face</vt:lpstr>
      <vt:lpstr>Britannic Bold</vt:lpstr>
      <vt:lpstr>Calibri</vt:lpstr>
      <vt:lpstr>Century Gothic</vt:lpstr>
      <vt:lpstr>Lucida Handwriting</vt:lpstr>
      <vt:lpstr>Tahoma</vt:lpstr>
      <vt:lpstr>Wingdings 3</vt:lpstr>
      <vt:lpstr>Wisp</vt:lpstr>
      <vt:lpstr> 9th Grade Scheduling Presentation </vt:lpstr>
      <vt:lpstr> To earn your High School diploma you must earn 22 credits of required and  elective courses. </vt:lpstr>
      <vt:lpstr>         In High School you earn credits for    passing your classes</vt:lpstr>
      <vt:lpstr> Typical 9th Grade Schedule</vt:lpstr>
      <vt:lpstr>PowerPoint Presentation</vt:lpstr>
      <vt:lpstr>Elective Options for 9th Grade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Course Scheduling Process for next school year…..starts now</dc:title>
  <dc:creator>Wall, Deborah</dc:creator>
  <cp:lastModifiedBy>Myny, Shannon</cp:lastModifiedBy>
  <cp:revision>62</cp:revision>
  <dcterms:created xsi:type="dcterms:W3CDTF">2018-01-22T15:00:12Z</dcterms:created>
  <dcterms:modified xsi:type="dcterms:W3CDTF">2024-02-06T19:00:39Z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0x0101002713F0547751C74A8889F6B6C0FA93D7</vt:lpwstr>
  </property>
</Properties>
</file>