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0" r:id="rId4"/>
  </p:sldMasterIdLst>
  <p:notesMasterIdLst>
    <p:notesMasterId r:id="rId19"/>
  </p:notesMasterIdLst>
  <p:handoutMasterIdLst>
    <p:handoutMasterId r:id="rId20"/>
  </p:handoutMasterIdLst>
  <p:sldIdLst>
    <p:sldId id="496" r:id="rId5"/>
    <p:sldId id="499" r:id="rId6"/>
    <p:sldId id="500" r:id="rId7"/>
    <p:sldId id="514" r:id="rId8"/>
    <p:sldId id="507" r:id="rId9"/>
    <p:sldId id="503" r:id="rId10"/>
    <p:sldId id="504" r:id="rId11"/>
    <p:sldId id="508" r:id="rId12"/>
    <p:sldId id="509" r:id="rId13"/>
    <p:sldId id="510" r:id="rId14"/>
    <p:sldId id="511" r:id="rId15"/>
    <p:sldId id="512" r:id="rId16"/>
    <p:sldId id="506" r:id="rId17"/>
    <p:sldId id="51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CC3300"/>
    <a:srgbClr val="6699FF"/>
    <a:srgbClr val="FF99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837" autoAdjust="0"/>
  </p:normalViewPr>
  <p:slideViewPr>
    <p:cSldViewPr snapToGrid="0" showGuides="1">
      <p:cViewPr varScale="1">
        <p:scale>
          <a:sx n="101" d="100"/>
          <a:sy n="101" d="100"/>
        </p:scale>
        <p:origin x="936" y="108"/>
      </p:cViewPr>
      <p:guideLst>
        <p:guide orient="horz" pos="1968"/>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11/17/2020</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11/17/2020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a:t>
            </a:fld>
            <a:endParaRPr lang="en-US" dirty="0"/>
          </a:p>
        </p:txBody>
      </p:sp>
    </p:spTree>
    <p:extLst>
      <p:ext uri="{BB962C8B-B14F-4D97-AF65-F5344CB8AC3E}">
        <p14:creationId xmlns:p14="http://schemas.microsoft.com/office/powerpoint/2010/main" val="289718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use of marijuana negatively impacts your health in more ways than you might imagine.  You may have heard of the four circles of self-care.  </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5</a:t>
            </a:fld>
            <a:endParaRPr lang="en-US" dirty="0"/>
          </a:p>
        </p:txBody>
      </p:sp>
    </p:spTree>
    <p:extLst>
      <p:ext uri="{BB962C8B-B14F-4D97-AF65-F5344CB8AC3E}">
        <p14:creationId xmlns:p14="http://schemas.microsoft.com/office/powerpoint/2010/main" val="53115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Self-care includes all the things you do to take care of your well-being in four key dimensions –mental, physical, and emotional health, as well as your social connections.  In contrast, negative practices and behaviors, such as abusing a substance, can harm each of those aspects of your wellbeing. Let’s look at how marijuana impacts the four circles of self-care.</a:t>
            </a:r>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6</a:t>
            </a:fld>
            <a:endParaRPr lang="en-US" dirty="0"/>
          </a:p>
        </p:txBody>
      </p:sp>
    </p:spTree>
    <p:extLst>
      <p:ext uri="{BB962C8B-B14F-4D97-AF65-F5344CB8AC3E}">
        <p14:creationId xmlns:p14="http://schemas.microsoft.com/office/powerpoint/2010/main" val="53312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teens use marijuana as a coping method for anxiety, depression or stress, it may provide instant relief and gratification. This process of using marijuana to deal with negative feelings stunts the emotional coping process.  Teens are then more likely to continue this behavior.  The teen’s stress tolerance is lowered, because they have not experienced the natural passing of the feeling, and they have not found and used a healthy behavior to aid in coping with the pressure and stress he feels—such as playing sports, hanging out with a friend, listening to or playing music, talking to someone, reading, etc.  This is why regular pot users who start as teens and stop when they are adults may have a difficult time working through emotions.  They are essentially learning healthy behaviors and coping skills that they should have acquired years ago.</a:t>
            </a:r>
          </a:p>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9</a:t>
            </a:fld>
            <a:endParaRPr lang="en-US" dirty="0"/>
          </a:p>
        </p:txBody>
      </p:sp>
    </p:spTree>
    <p:extLst>
      <p:ext uri="{BB962C8B-B14F-4D97-AF65-F5344CB8AC3E}">
        <p14:creationId xmlns:p14="http://schemas.microsoft.com/office/powerpoint/2010/main" val="135913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let’s watch a video recapping the toll marijuana will take on your health and your brain.</a:t>
            </a:r>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11</a:t>
            </a:fld>
            <a:endParaRPr lang="en-US" dirty="0"/>
          </a:p>
        </p:txBody>
      </p:sp>
    </p:spTree>
    <p:extLst>
      <p:ext uri="{BB962C8B-B14F-4D97-AF65-F5344CB8AC3E}">
        <p14:creationId xmlns:p14="http://schemas.microsoft.com/office/powerpoint/2010/main" val="593100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be your BEST SELF, avoid marijuana, vaping, alcohol and other drugs.  Nourish yourself mentally, physically, emotionally, socially and spiritually.  Make good choices daily and adopt positive habits.</a:t>
            </a:r>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12</a:t>
            </a:fld>
            <a:endParaRPr lang="en-US" dirty="0"/>
          </a:p>
        </p:txBody>
      </p:sp>
    </p:spTree>
    <p:extLst>
      <p:ext uri="{BB962C8B-B14F-4D97-AF65-F5344CB8AC3E}">
        <p14:creationId xmlns:p14="http://schemas.microsoft.com/office/powerpoint/2010/main" val="337382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13</a:t>
            </a:fld>
            <a:endParaRPr lang="en-US" dirty="0"/>
          </a:p>
        </p:txBody>
      </p:sp>
    </p:spTree>
    <p:extLst>
      <p:ext uri="{BB962C8B-B14F-4D97-AF65-F5344CB8AC3E}">
        <p14:creationId xmlns:p14="http://schemas.microsoft.com/office/powerpoint/2010/main" val="356470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D0E63-0F6A-47B0-8BD1-6E95B004C872}" type="slidenum">
              <a:rPr lang="en-US" smtClean="0"/>
              <a:t>14</a:t>
            </a:fld>
            <a:endParaRPr lang="en-US" dirty="0"/>
          </a:p>
        </p:txBody>
      </p:sp>
    </p:spTree>
    <p:extLst>
      <p:ext uri="{BB962C8B-B14F-4D97-AF65-F5344CB8AC3E}">
        <p14:creationId xmlns:p14="http://schemas.microsoft.com/office/powerpoint/2010/main" val="403147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8"/>
            <a:ext cx="10515600" cy="41056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com/url?sa=i&amp;url=https%3A%2F%2Fwww.shutterstock.com%2Fsearch%2Fdownward%2Bspiral&amp;psig=AOvVaw1S6v3cY83y4BokCJZ1eY1q&amp;ust=1604686888298000&amp;source=images&amp;cd=vfe&amp;ved=0CAIQjRxqFwoTCIjhk9SC7OwCFQAAAAAdAAAAABAX"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ideo" Target="https://www.youtube.com/embed/FvszaF4vcNY" TargetMode="Externa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lblack2@cvs.k12.mi.u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4.jpg"/><Relationship Id="rId4" Type="http://schemas.openxmlformats.org/officeDocument/2006/relationships/hyperlink" Target="mailto:slange@cvs.k12.mi.u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learnaboutsam.org/"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url=https%3A%2F%2Fwww.shutterstock.com%2Fsearch%2Fimpairment&amp;psig=AOvVaw2cf34f7XJ3Q6Z3e-GM6OqT&amp;ust=1604681223211000&amp;source=images&amp;cd=vfe&amp;ved=0CAIQjRxqFwoTCMCziMvt6-wCFQAAAAAdAAAAABAJ" TargetMode="Externa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r>
              <a:rPr lang="en-US" sz="8800" dirty="0">
                <a:solidFill>
                  <a:schemeClr val="bg1"/>
                </a:solidFill>
              </a:rPr>
              <a:t>Marijuana &amp; your health</a:t>
            </a:r>
            <a:endParaRPr lang="en-US" dirty="0"/>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p:txBody>
          <a:bodyPr>
            <a:normAutofit/>
          </a:bodyPr>
          <a:lstStyle/>
          <a:p>
            <a:r>
              <a:rPr lang="en-US" sz="3200" b="1" dirty="0">
                <a:solidFill>
                  <a:schemeClr val="bg1"/>
                </a:solidFill>
              </a:rPr>
              <a:t>Prepared by the Dakota High School Student Assistance Program</a:t>
            </a:r>
          </a:p>
        </p:txBody>
      </p:sp>
      <p:pic>
        <p:nvPicPr>
          <p:cNvPr id="6" name="Picture 5">
            <a:extLst>
              <a:ext uri="{FF2B5EF4-FFF2-40B4-BE49-F238E27FC236}">
                <a16:creationId xmlns:a16="http://schemas.microsoft.com/office/drawing/2014/main" id="{F89867ED-D9AC-4259-9BB6-2E1F3B8589C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952613" y="5897880"/>
            <a:ext cx="4286774" cy="1121978"/>
          </a:xfrm>
          <a:prstGeom prst="rect">
            <a:avLst/>
          </a:prstGeom>
        </p:spPr>
      </p:pic>
    </p:spTree>
    <p:extLst>
      <p:ext uri="{BB962C8B-B14F-4D97-AF65-F5344CB8AC3E}">
        <p14:creationId xmlns:p14="http://schemas.microsoft.com/office/powerpoint/2010/main" val="386577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25000"/>
          </a:scheme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a:xfrm>
            <a:off x="5044529" y="477999"/>
            <a:ext cx="3004782" cy="1325563"/>
          </a:xfrm>
        </p:spPr>
        <p:txBody>
          <a:bodyPr/>
          <a:lstStyle/>
          <a:p>
            <a:r>
              <a:rPr lang="en-US" dirty="0"/>
              <a:t>social </a:t>
            </a:r>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276226" y="2211520"/>
            <a:ext cx="11915774" cy="3953219"/>
          </a:xfrm>
        </p:spPr>
        <p:txBody>
          <a:bodyPr>
            <a:normAutofit/>
          </a:bodyPr>
          <a:lstStyle/>
          <a:p>
            <a:pPr marL="0" indent="0" algn="ctr">
              <a:lnSpc>
                <a:spcPct val="100000"/>
              </a:lnSpc>
              <a:buNone/>
            </a:pPr>
            <a:r>
              <a:rPr lang="en-US" sz="2800" dirty="0"/>
              <a:t>Addiction &amp; changes in behavior and personality caused by marijuana negatively impact relationships with friends &amp; family members</a:t>
            </a:r>
          </a:p>
          <a:p>
            <a:pPr algn="ctr"/>
            <a:r>
              <a:rPr lang="en-US" dirty="0"/>
              <a:t>Impaired judgement</a:t>
            </a:r>
          </a:p>
          <a:p>
            <a:pPr algn="ctr"/>
            <a:r>
              <a:rPr lang="en-US" dirty="0"/>
              <a:t>A preference for high-excitement and low-effort activities</a:t>
            </a:r>
          </a:p>
          <a:p>
            <a:pPr algn="ctr"/>
            <a:r>
              <a:rPr lang="en-US" dirty="0"/>
              <a:t>More risky, impulsive behaviors, including experimenting with drugs and alcohol</a:t>
            </a:r>
          </a:p>
          <a:p>
            <a:pPr algn="ctr"/>
            <a:r>
              <a:rPr lang="en-US" dirty="0"/>
              <a:t>Changes in priorities</a:t>
            </a:r>
          </a:p>
          <a:p>
            <a:pPr algn="ctr"/>
            <a:r>
              <a:rPr lang="en-US" dirty="0"/>
              <a:t>Less responsible &amp; reliable</a:t>
            </a:r>
          </a:p>
          <a:p>
            <a:pPr algn="ctr"/>
            <a:r>
              <a:rPr lang="en-US" dirty="0"/>
              <a:t>Less open &amp; honest </a:t>
            </a:r>
          </a:p>
        </p:txBody>
      </p:sp>
      <p:sp>
        <p:nvSpPr>
          <p:cNvPr id="3" name="TextBox 2">
            <a:extLst>
              <a:ext uri="{FF2B5EF4-FFF2-40B4-BE49-F238E27FC236}">
                <a16:creationId xmlns:a16="http://schemas.microsoft.com/office/drawing/2014/main" id="{A8735E10-55B2-481B-AC25-AC620351A886}"/>
              </a:ext>
            </a:extLst>
          </p:cNvPr>
          <p:cNvSpPr txBox="1"/>
          <p:nvPr/>
        </p:nvSpPr>
        <p:spPr>
          <a:xfrm>
            <a:off x="450376" y="5841573"/>
            <a:ext cx="11157898" cy="646331"/>
          </a:xfrm>
          <a:custGeom>
            <a:avLst/>
            <a:gdLst>
              <a:gd name="connsiteX0" fmla="*/ 0 w 11157898"/>
              <a:gd name="connsiteY0" fmla="*/ 0 h 646331"/>
              <a:gd name="connsiteX1" fmla="*/ 475679 w 11157898"/>
              <a:gd name="connsiteY1" fmla="*/ 0 h 646331"/>
              <a:gd name="connsiteX2" fmla="*/ 728200 w 11157898"/>
              <a:gd name="connsiteY2" fmla="*/ 0 h 646331"/>
              <a:gd name="connsiteX3" fmla="*/ 1538615 w 11157898"/>
              <a:gd name="connsiteY3" fmla="*/ 0 h 646331"/>
              <a:gd name="connsiteX4" fmla="*/ 2014294 w 11157898"/>
              <a:gd name="connsiteY4" fmla="*/ 0 h 646331"/>
              <a:gd name="connsiteX5" fmla="*/ 2489973 w 11157898"/>
              <a:gd name="connsiteY5" fmla="*/ 0 h 646331"/>
              <a:gd name="connsiteX6" fmla="*/ 3300389 w 11157898"/>
              <a:gd name="connsiteY6" fmla="*/ 0 h 646331"/>
              <a:gd name="connsiteX7" fmla="*/ 3664489 w 11157898"/>
              <a:gd name="connsiteY7" fmla="*/ 0 h 646331"/>
              <a:gd name="connsiteX8" fmla="*/ 4474904 w 11157898"/>
              <a:gd name="connsiteY8" fmla="*/ 0 h 646331"/>
              <a:gd name="connsiteX9" fmla="*/ 5285320 w 11157898"/>
              <a:gd name="connsiteY9" fmla="*/ 0 h 646331"/>
              <a:gd name="connsiteX10" fmla="*/ 5872578 w 11157898"/>
              <a:gd name="connsiteY10" fmla="*/ 0 h 646331"/>
              <a:gd name="connsiteX11" fmla="*/ 6682994 w 11157898"/>
              <a:gd name="connsiteY11" fmla="*/ 0 h 646331"/>
              <a:gd name="connsiteX12" fmla="*/ 7158672 w 11157898"/>
              <a:gd name="connsiteY12" fmla="*/ 0 h 646331"/>
              <a:gd name="connsiteX13" fmla="*/ 7634351 w 11157898"/>
              <a:gd name="connsiteY13" fmla="*/ 0 h 646331"/>
              <a:gd name="connsiteX14" fmla="*/ 8333188 w 11157898"/>
              <a:gd name="connsiteY14" fmla="*/ 0 h 646331"/>
              <a:gd name="connsiteX15" fmla="*/ 8808867 w 11157898"/>
              <a:gd name="connsiteY15" fmla="*/ 0 h 646331"/>
              <a:gd name="connsiteX16" fmla="*/ 9619283 w 11157898"/>
              <a:gd name="connsiteY16" fmla="*/ 0 h 646331"/>
              <a:gd name="connsiteX17" fmla="*/ 10429698 w 11157898"/>
              <a:gd name="connsiteY17" fmla="*/ 0 h 646331"/>
              <a:gd name="connsiteX18" fmla="*/ 11157898 w 11157898"/>
              <a:gd name="connsiteY18" fmla="*/ 0 h 646331"/>
              <a:gd name="connsiteX19" fmla="*/ 11157898 w 11157898"/>
              <a:gd name="connsiteY19" fmla="*/ 316702 h 646331"/>
              <a:gd name="connsiteX20" fmla="*/ 11157898 w 11157898"/>
              <a:gd name="connsiteY20" fmla="*/ 646331 h 646331"/>
              <a:gd name="connsiteX21" fmla="*/ 10793798 w 11157898"/>
              <a:gd name="connsiteY21" fmla="*/ 646331 h 646331"/>
              <a:gd name="connsiteX22" fmla="*/ 10206540 w 11157898"/>
              <a:gd name="connsiteY22" fmla="*/ 646331 h 646331"/>
              <a:gd name="connsiteX23" fmla="*/ 9842441 w 11157898"/>
              <a:gd name="connsiteY23" fmla="*/ 646331 h 646331"/>
              <a:gd name="connsiteX24" fmla="*/ 9255183 w 11157898"/>
              <a:gd name="connsiteY24" fmla="*/ 646331 h 646331"/>
              <a:gd name="connsiteX25" fmla="*/ 9002662 w 11157898"/>
              <a:gd name="connsiteY25" fmla="*/ 646331 h 646331"/>
              <a:gd name="connsiteX26" fmla="*/ 8750141 w 11157898"/>
              <a:gd name="connsiteY26" fmla="*/ 646331 h 646331"/>
              <a:gd name="connsiteX27" fmla="*/ 8162883 w 11157898"/>
              <a:gd name="connsiteY27" fmla="*/ 646331 h 646331"/>
              <a:gd name="connsiteX28" fmla="*/ 7798783 w 11157898"/>
              <a:gd name="connsiteY28" fmla="*/ 646331 h 646331"/>
              <a:gd name="connsiteX29" fmla="*/ 7099947 w 11157898"/>
              <a:gd name="connsiteY29" fmla="*/ 646331 h 646331"/>
              <a:gd name="connsiteX30" fmla="*/ 6735847 w 11157898"/>
              <a:gd name="connsiteY30" fmla="*/ 646331 h 646331"/>
              <a:gd name="connsiteX31" fmla="*/ 6037010 w 11157898"/>
              <a:gd name="connsiteY31" fmla="*/ 646331 h 646331"/>
              <a:gd name="connsiteX32" fmla="*/ 5784489 w 11157898"/>
              <a:gd name="connsiteY32" fmla="*/ 646331 h 646331"/>
              <a:gd name="connsiteX33" fmla="*/ 5085652 w 11157898"/>
              <a:gd name="connsiteY33" fmla="*/ 646331 h 646331"/>
              <a:gd name="connsiteX34" fmla="*/ 4721553 w 11157898"/>
              <a:gd name="connsiteY34" fmla="*/ 646331 h 646331"/>
              <a:gd name="connsiteX35" fmla="*/ 4469032 w 11157898"/>
              <a:gd name="connsiteY35" fmla="*/ 646331 h 646331"/>
              <a:gd name="connsiteX36" fmla="*/ 4104932 w 11157898"/>
              <a:gd name="connsiteY36" fmla="*/ 646331 h 646331"/>
              <a:gd name="connsiteX37" fmla="*/ 3406095 w 11157898"/>
              <a:gd name="connsiteY37" fmla="*/ 646331 h 646331"/>
              <a:gd name="connsiteX38" fmla="*/ 3041995 w 11157898"/>
              <a:gd name="connsiteY38" fmla="*/ 646331 h 646331"/>
              <a:gd name="connsiteX39" fmla="*/ 2789475 w 11157898"/>
              <a:gd name="connsiteY39" fmla="*/ 646331 h 646331"/>
              <a:gd name="connsiteX40" fmla="*/ 2425375 w 11157898"/>
              <a:gd name="connsiteY40" fmla="*/ 646331 h 646331"/>
              <a:gd name="connsiteX41" fmla="*/ 1949696 w 11157898"/>
              <a:gd name="connsiteY41" fmla="*/ 646331 h 646331"/>
              <a:gd name="connsiteX42" fmla="*/ 1362438 w 11157898"/>
              <a:gd name="connsiteY42" fmla="*/ 646331 h 646331"/>
              <a:gd name="connsiteX43" fmla="*/ 998338 w 11157898"/>
              <a:gd name="connsiteY43" fmla="*/ 646331 h 646331"/>
              <a:gd name="connsiteX44" fmla="*/ 0 w 11157898"/>
              <a:gd name="connsiteY44" fmla="*/ 646331 h 646331"/>
              <a:gd name="connsiteX45" fmla="*/ 0 w 11157898"/>
              <a:gd name="connsiteY45" fmla="*/ 323166 h 646331"/>
              <a:gd name="connsiteX46" fmla="*/ 0 w 11157898"/>
              <a:gd name="connsiteY46"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157898" h="646331" extrusionOk="0">
                <a:moveTo>
                  <a:pt x="0" y="0"/>
                </a:moveTo>
                <a:cubicBezTo>
                  <a:pt x="176589" y="-54878"/>
                  <a:pt x="312553" y="26761"/>
                  <a:pt x="475679" y="0"/>
                </a:cubicBezTo>
                <a:cubicBezTo>
                  <a:pt x="638805" y="-26761"/>
                  <a:pt x="643800" y="23078"/>
                  <a:pt x="728200" y="0"/>
                </a:cubicBezTo>
                <a:cubicBezTo>
                  <a:pt x="812600" y="-23078"/>
                  <a:pt x="1373785" y="67153"/>
                  <a:pt x="1538615" y="0"/>
                </a:cubicBezTo>
                <a:cubicBezTo>
                  <a:pt x="1703445" y="-67153"/>
                  <a:pt x="1850173" y="15576"/>
                  <a:pt x="2014294" y="0"/>
                </a:cubicBezTo>
                <a:cubicBezTo>
                  <a:pt x="2178415" y="-15576"/>
                  <a:pt x="2292116" y="38040"/>
                  <a:pt x="2489973" y="0"/>
                </a:cubicBezTo>
                <a:cubicBezTo>
                  <a:pt x="2687830" y="-38040"/>
                  <a:pt x="3091250" y="40849"/>
                  <a:pt x="3300389" y="0"/>
                </a:cubicBezTo>
                <a:cubicBezTo>
                  <a:pt x="3509528" y="-40849"/>
                  <a:pt x="3522981" y="8127"/>
                  <a:pt x="3664489" y="0"/>
                </a:cubicBezTo>
                <a:cubicBezTo>
                  <a:pt x="3805997" y="-8127"/>
                  <a:pt x="4088187" y="31558"/>
                  <a:pt x="4474904" y="0"/>
                </a:cubicBezTo>
                <a:cubicBezTo>
                  <a:pt x="4861622" y="-31558"/>
                  <a:pt x="5115079" y="390"/>
                  <a:pt x="5285320" y="0"/>
                </a:cubicBezTo>
                <a:cubicBezTo>
                  <a:pt x="5455561" y="-390"/>
                  <a:pt x="5580974" y="29191"/>
                  <a:pt x="5872578" y="0"/>
                </a:cubicBezTo>
                <a:cubicBezTo>
                  <a:pt x="6164182" y="-29191"/>
                  <a:pt x="6507764" y="37620"/>
                  <a:pt x="6682994" y="0"/>
                </a:cubicBezTo>
                <a:cubicBezTo>
                  <a:pt x="6858224" y="-37620"/>
                  <a:pt x="7040236" y="2524"/>
                  <a:pt x="7158672" y="0"/>
                </a:cubicBezTo>
                <a:cubicBezTo>
                  <a:pt x="7277108" y="-2524"/>
                  <a:pt x="7404013" y="27189"/>
                  <a:pt x="7634351" y="0"/>
                </a:cubicBezTo>
                <a:cubicBezTo>
                  <a:pt x="7864689" y="-27189"/>
                  <a:pt x="8176614" y="26729"/>
                  <a:pt x="8333188" y="0"/>
                </a:cubicBezTo>
                <a:cubicBezTo>
                  <a:pt x="8489762" y="-26729"/>
                  <a:pt x="8597801" y="52360"/>
                  <a:pt x="8808867" y="0"/>
                </a:cubicBezTo>
                <a:cubicBezTo>
                  <a:pt x="9019933" y="-52360"/>
                  <a:pt x="9256001" y="84406"/>
                  <a:pt x="9619283" y="0"/>
                </a:cubicBezTo>
                <a:cubicBezTo>
                  <a:pt x="9982565" y="-84406"/>
                  <a:pt x="10173483" y="74529"/>
                  <a:pt x="10429698" y="0"/>
                </a:cubicBezTo>
                <a:cubicBezTo>
                  <a:pt x="10685913" y="-74529"/>
                  <a:pt x="10909056" y="5428"/>
                  <a:pt x="11157898" y="0"/>
                </a:cubicBezTo>
                <a:cubicBezTo>
                  <a:pt x="11171375" y="109765"/>
                  <a:pt x="11135594" y="190637"/>
                  <a:pt x="11157898" y="316702"/>
                </a:cubicBezTo>
                <a:cubicBezTo>
                  <a:pt x="11180202" y="442767"/>
                  <a:pt x="11126566" y="553801"/>
                  <a:pt x="11157898" y="646331"/>
                </a:cubicBezTo>
                <a:cubicBezTo>
                  <a:pt x="11041426" y="649770"/>
                  <a:pt x="10920701" y="605859"/>
                  <a:pt x="10793798" y="646331"/>
                </a:cubicBezTo>
                <a:cubicBezTo>
                  <a:pt x="10666895" y="686803"/>
                  <a:pt x="10471818" y="578251"/>
                  <a:pt x="10206540" y="646331"/>
                </a:cubicBezTo>
                <a:cubicBezTo>
                  <a:pt x="9941262" y="714411"/>
                  <a:pt x="10018794" y="620557"/>
                  <a:pt x="9842441" y="646331"/>
                </a:cubicBezTo>
                <a:cubicBezTo>
                  <a:pt x="9666088" y="672105"/>
                  <a:pt x="9486024" y="641971"/>
                  <a:pt x="9255183" y="646331"/>
                </a:cubicBezTo>
                <a:cubicBezTo>
                  <a:pt x="9024342" y="650691"/>
                  <a:pt x="9123450" y="625304"/>
                  <a:pt x="9002662" y="646331"/>
                </a:cubicBezTo>
                <a:cubicBezTo>
                  <a:pt x="8881874" y="667358"/>
                  <a:pt x="8870845" y="642076"/>
                  <a:pt x="8750141" y="646331"/>
                </a:cubicBezTo>
                <a:cubicBezTo>
                  <a:pt x="8629437" y="650586"/>
                  <a:pt x="8415105" y="577417"/>
                  <a:pt x="8162883" y="646331"/>
                </a:cubicBezTo>
                <a:cubicBezTo>
                  <a:pt x="7910661" y="715245"/>
                  <a:pt x="7951694" y="604066"/>
                  <a:pt x="7798783" y="646331"/>
                </a:cubicBezTo>
                <a:cubicBezTo>
                  <a:pt x="7645872" y="688596"/>
                  <a:pt x="7274307" y="593180"/>
                  <a:pt x="7099947" y="646331"/>
                </a:cubicBezTo>
                <a:cubicBezTo>
                  <a:pt x="6925587" y="699482"/>
                  <a:pt x="6821481" y="632667"/>
                  <a:pt x="6735847" y="646331"/>
                </a:cubicBezTo>
                <a:cubicBezTo>
                  <a:pt x="6650213" y="659995"/>
                  <a:pt x="6281589" y="644870"/>
                  <a:pt x="6037010" y="646331"/>
                </a:cubicBezTo>
                <a:cubicBezTo>
                  <a:pt x="5792431" y="647792"/>
                  <a:pt x="5894754" y="640009"/>
                  <a:pt x="5784489" y="646331"/>
                </a:cubicBezTo>
                <a:cubicBezTo>
                  <a:pt x="5674224" y="652653"/>
                  <a:pt x="5336055" y="614075"/>
                  <a:pt x="5085652" y="646331"/>
                </a:cubicBezTo>
                <a:cubicBezTo>
                  <a:pt x="4835249" y="678587"/>
                  <a:pt x="4883060" y="624968"/>
                  <a:pt x="4721553" y="646331"/>
                </a:cubicBezTo>
                <a:cubicBezTo>
                  <a:pt x="4560046" y="667694"/>
                  <a:pt x="4571001" y="639327"/>
                  <a:pt x="4469032" y="646331"/>
                </a:cubicBezTo>
                <a:cubicBezTo>
                  <a:pt x="4367063" y="653335"/>
                  <a:pt x="4265097" y="629499"/>
                  <a:pt x="4104932" y="646331"/>
                </a:cubicBezTo>
                <a:cubicBezTo>
                  <a:pt x="3944767" y="663163"/>
                  <a:pt x="3748222" y="629410"/>
                  <a:pt x="3406095" y="646331"/>
                </a:cubicBezTo>
                <a:cubicBezTo>
                  <a:pt x="3063968" y="663252"/>
                  <a:pt x="3150758" y="606916"/>
                  <a:pt x="3041995" y="646331"/>
                </a:cubicBezTo>
                <a:cubicBezTo>
                  <a:pt x="2933232" y="685746"/>
                  <a:pt x="2892849" y="621679"/>
                  <a:pt x="2789475" y="646331"/>
                </a:cubicBezTo>
                <a:cubicBezTo>
                  <a:pt x="2686101" y="670983"/>
                  <a:pt x="2571054" y="633701"/>
                  <a:pt x="2425375" y="646331"/>
                </a:cubicBezTo>
                <a:cubicBezTo>
                  <a:pt x="2279696" y="658961"/>
                  <a:pt x="2090475" y="618855"/>
                  <a:pt x="1949696" y="646331"/>
                </a:cubicBezTo>
                <a:cubicBezTo>
                  <a:pt x="1808917" y="673807"/>
                  <a:pt x="1617026" y="630527"/>
                  <a:pt x="1362438" y="646331"/>
                </a:cubicBezTo>
                <a:cubicBezTo>
                  <a:pt x="1107850" y="662135"/>
                  <a:pt x="1168306" y="645188"/>
                  <a:pt x="998338" y="646331"/>
                </a:cubicBezTo>
                <a:cubicBezTo>
                  <a:pt x="828370" y="647474"/>
                  <a:pt x="346684" y="623058"/>
                  <a:pt x="0" y="646331"/>
                </a:cubicBezTo>
                <a:cubicBezTo>
                  <a:pt x="-6629" y="534848"/>
                  <a:pt x="27892" y="395681"/>
                  <a:pt x="0" y="323166"/>
                </a:cubicBezTo>
                <a:cubicBezTo>
                  <a:pt x="-27892" y="250652"/>
                  <a:pt x="32503" y="160444"/>
                  <a:pt x="0" y="0"/>
                </a:cubicBezTo>
                <a:close/>
              </a:path>
            </a:pathLst>
          </a:custGeom>
          <a:noFill/>
          <a:ln w="22225">
            <a:solidFill>
              <a:schemeClr val="accent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US" sz="3600" b="1" dirty="0"/>
              <a:t>Addiction can lead to a downward spiral that destroys a person’s school, work, family or social life</a:t>
            </a:r>
          </a:p>
        </p:txBody>
      </p:sp>
      <p:pic>
        <p:nvPicPr>
          <p:cNvPr id="2050" name="Picture 2" descr="Downward Spiral Images, Stock Photos &amp; Vectors | Shutterstock">
            <a:hlinkClick r:id="rId2"/>
            <a:extLst>
              <a:ext uri="{FF2B5EF4-FFF2-40B4-BE49-F238E27FC236}">
                <a16:creationId xmlns:a16="http://schemas.microsoft.com/office/drawing/2014/main" id="{66FE0416-7013-48DA-AA5B-F685E8A6DE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858"/>
          <a:stretch/>
        </p:blipFill>
        <p:spPr bwMode="auto">
          <a:xfrm>
            <a:off x="3610176" y="450217"/>
            <a:ext cx="1798674"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54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0" name="Rectangle 29">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63DE4031-1994-48D4-B36D-A2AFD6327E55}"/>
              </a:ext>
            </a:extLst>
          </p:cNvPr>
          <p:cNvSpPr>
            <a:spLocks noGrp="1"/>
          </p:cNvSpPr>
          <p:nvPr>
            <p:ph type="title"/>
          </p:nvPr>
        </p:nvSpPr>
        <p:spPr>
          <a:xfrm>
            <a:off x="714562" y="1573626"/>
            <a:ext cx="3158490" cy="2581610"/>
          </a:xfrm>
        </p:spPr>
        <p:txBody>
          <a:bodyPr vert="horz" lIns="91440" tIns="45720" rIns="91440" bIns="45720" rtlCol="0" anchor="b">
            <a:noAutofit/>
          </a:bodyPr>
          <a:lstStyle/>
          <a:p>
            <a:pPr algn="l"/>
            <a:r>
              <a:rPr lang="en-US" sz="4800" dirty="0">
                <a:solidFill>
                  <a:schemeClr val="tx1"/>
                </a:solidFill>
              </a:rPr>
              <a:t>VIDEO: EFFECTS OF CANNABIS ON THE TEENAGE BRAIN</a:t>
            </a:r>
          </a:p>
        </p:txBody>
      </p:sp>
      <p:sp>
        <p:nvSpPr>
          <p:cNvPr id="32"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FvszaF4vcNY"/>
          <p:cNvPicPr>
            <a:picLocks noRot="1" noChangeAspect="1"/>
          </p:cNvPicPr>
          <p:nvPr>
            <a:videoFile r:link="rId1"/>
          </p:nvPr>
        </p:nvPicPr>
        <p:blipFill>
          <a:blip r:embed="rId4"/>
          <a:stretch>
            <a:fillRect/>
          </a:stretch>
        </p:blipFill>
        <p:spPr>
          <a:xfrm>
            <a:off x="4369689" y="1319595"/>
            <a:ext cx="7306056" cy="4109655"/>
          </a:xfrm>
          <a:prstGeom prst="rect">
            <a:avLst/>
          </a:prstGeom>
        </p:spPr>
      </p:pic>
    </p:spTree>
    <p:extLst>
      <p:ext uri="{BB962C8B-B14F-4D97-AF65-F5344CB8AC3E}">
        <p14:creationId xmlns:p14="http://schemas.microsoft.com/office/powerpoint/2010/main" val="428384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CC">
            <a:alpha val="25000"/>
          </a:srgbClr>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3DE4031-1994-48D4-B36D-A2AFD6327E55}"/>
              </a:ext>
            </a:extLst>
          </p:cNvPr>
          <p:cNvSpPr>
            <a:spLocks noGrp="1"/>
          </p:cNvSpPr>
          <p:nvPr>
            <p:ph type="title"/>
          </p:nvPr>
        </p:nvSpPr>
        <p:spPr/>
        <p:txBody>
          <a:bodyPr>
            <a:normAutofit/>
          </a:bodyPr>
          <a:lstStyle/>
          <a:p>
            <a:r>
              <a:rPr lang="en-US" dirty="0"/>
              <a:t>Be your best self!</a:t>
            </a:r>
          </a:p>
        </p:txBody>
      </p:sp>
      <p:sp>
        <p:nvSpPr>
          <p:cNvPr id="3" name="TextBox 2">
            <a:extLst>
              <a:ext uri="{FF2B5EF4-FFF2-40B4-BE49-F238E27FC236}">
                <a16:creationId xmlns:a16="http://schemas.microsoft.com/office/drawing/2014/main" id="{39D42129-017F-4E0A-A07A-E3E9B2ED9945}"/>
              </a:ext>
            </a:extLst>
          </p:cNvPr>
          <p:cNvSpPr txBox="1"/>
          <p:nvPr/>
        </p:nvSpPr>
        <p:spPr>
          <a:xfrm>
            <a:off x="4180615" y="4400554"/>
            <a:ext cx="3827721" cy="646331"/>
          </a:xfrm>
          <a:prstGeom prst="rect">
            <a:avLst/>
          </a:prstGeom>
          <a:noFill/>
        </p:spPr>
        <p:txBody>
          <a:bodyPr wrap="square" rtlCol="0">
            <a:spAutoFit/>
          </a:bodyPr>
          <a:lstStyle/>
          <a:p>
            <a:pPr algn="ctr"/>
            <a:r>
              <a:rPr lang="en-US" sz="3600" dirty="0"/>
              <a:t>Make positive choices every day</a:t>
            </a:r>
          </a:p>
        </p:txBody>
      </p:sp>
      <p:pic>
        <p:nvPicPr>
          <p:cNvPr id="5" name="Picture 4">
            <a:extLst>
              <a:ext uri="{FF2B5EF4-FFF2-40B4-BE49-F238E27FC236}">
                <a16:creationId xmlns:a16="http://schemas.microsoft.com/office/drawing/2014/main" id="{62DF6ACE-A7FC-4652-A8D8-D4476A354B1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223678" y="1174627"/>
            <a:ext cx="1744644" cy="1472937"/>
          </a:xfrm>
          <a:prstGeom prst="rect">
            <a:avLst/>
          </a:prstGeom>
        </p:spPr>
      </p:pic>
    </p:spTree>
    <p:extLst>
      <p:ext uri="{BB962C8B-B14F-4D97-AF65-F5344CB8AC3E}">
        <p14:creationId xmlns:p14="http://schemas.microsoft.com/office/powerpoint/2010/main" val="260933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BB92-813C-4042-B316-05BBE4D46BC7}"/>
              </a:ext>
            </a:extLst>
          </p:cNvPr>
          <p:cNvSpPr>
            <a:spLocks noGrp="1"/>
          </p:cNvSpPr>
          <p:nvPr>
            <p:ph type="title"/>
          </p:nvPr>
        </p:nvSpPr>
        <p:spPr/>
        <p:txBody>
          <a:bodyPr/>
          <a:lstStyle/>
          <a:p>
            <a:r>
              <a:rPr lang="en-US" dirty="0"/>
              <a:t>Get help if you need it!</a:t>
            </a:r>
          </a:p>
        </p:txBody>
      </p:sp>
      <p:sp>
        <p:nvSpPr>
          <p:cNvPr id="9" name="Text Placeholder 8">
            <a:extLst>
              <a:ext uri="{FF2B5EF4-FFF2-40B4-BE49-F238E27FC236}">
                <a16:creationId xmlns:a16="http://schemas.microsoft.com/office/drawing/2014/main" id="{41690B51-B7AB-4D15-951F-60CB62BB8DCF}"/>
              </a:ext>
            </a:extLst>
          </p:cNvPr>
          <p:cNvSpPr>
            <a:spLocks noGrp="1"/>
          </p:cNvSpPr>
          <p:nvPr>
            <p:ph type="body" sz="quarter" idx="18"/>
          </p:nvPr>
        </p:nvSpPr>
        <p:spPr>
          <a:xfrm>
            <a:off x="713050" y="2802496"/>
            <a:ext cx="5140210" cy="3341130"/>
          </a:xfrm>
          <a:ln w="25400">
            <a:solidFill>
              <a:schemeClr val="accent1"/>
            </a:solidFill>
          </a:ln>
        </p:spPr>
        <p:txBody>
          <a:bodyPr>
            <a:normAutofit/>
          </a:bodyPr>
          <a:lstStyle/>
          <a:p>
            <a:r>
              <a:rPr lang="en-US" sz="3600" b="1" u="sng" dirty="0"/>
              <a:t>DAKOTA STUDENT ASSISTANCE CENTER</a:t>
            </a:r>
          </a:p>
          <a:p>
            <a:r>
              <a:rPr lang="en-US" sz="2800" dirty="0"/>
              <a:t>Ninth Grade Center Room 357: </a:t>
            </a:r>
          </a:p>
          <a:p>
            <a:r>
              <a:rPr lang="en-US" sz="2800" dirty="0"/>
              <a:t>Mrs. Black,  </a:t>
            </a:r>
            <a:r>
              <a:rPr lang="en-US" sz="2800" u="sng" dirty="0">
                <a:hlinkClick r:id="rId3"/>
              </a:rPr>
              <a:t>lblack2@cvs.k12.mi.us</a:t>
            </a:r>
            <a:r>
              <a:rPr lang="en-US" sz="2800" dirty="0"/>
              <a:t> or (586) 723-3331</a:t>
            </a:r>
          </a:p>
          <a:p>
            <a:r>
              <a:rPr lang="en-US" sz="2800" dirty="0"/>
              <a:t>Main Building Room 249: </a:t>
            </a:r>
          </a:p>
          <a:p>
            <a:r>
              <a:rPr lang="en-US" sz="2800" dirty="0"/>
              <a:t>Mrs. Lange, </a:t>
            </a:r>
            <a:r>
              <a:rPr lang="en-US" sz="2800" u="sng" dirty="0">
                <a:hlinkClick r:id="rId4"/>
              </a:rPr>
              <a:t>slange@cvs.k12.mi.us</a:t>
            </a:r>
            <a:r>
              <a:rPr lang="en-US" sz="2800" dirty="0"/>
              <a:t> or (586) 723-2872</a:t>
            </a:r>
          </a:p>
          <a:p>
            <a:endParaRPr lang="en-US" dirty="0"/>
          </a:p>
          <a:p>
            <a:endParaRPr lang="en-US" dirty="0"/>
          </a:p>
        </p:txBody>
      </p:sp>
      <p:pic>
        <p:nvPicPr>
          <p:cNvPr id="26" name="Picture 25">
            <a:extLst>
              <a:ext uri="{FF2B5EF4-FFF2-40B4-BE49-F238E27FC236}">
                <a16:creationId xmlns:a16="http://schemas.microsoft.com/office/drawing/2014/main" id="{715814AF-EC9F-45D1-8568-FD96CBCAA636}"/>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6269814" y="3057066"/>
            <a:ext cx="5209136" cy="2604568"/>
          </a:xfrm>
          <a:prstGeom prst="rect">
            <a:avLst/>
          </a:prstGeom>
        </p:spPr>
      </p:pic>
    </p:spTree>
    <p:extLst>
      <p:ext uri="{BB962C8B-B14F-4D97-AF65-F5344CB8AC3E}">
        <p14:creationId xmlns:p14="http://schemas.microsoft.com/office/powerpoint/2010/main" val="215194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00">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BCAD-A703-457B-AECB-F8047AC519DB}"/>
              </a:ext>
            </a:extLst>
          </p:cNvPr>
          <p:cNvSpPr>
            <a:spLocks noGrp="1"/>
          </p:cNvSpPr>
          <p:nvPr>
            <p:ph type="title"/>
          </p:nvPr>
        </p:nvSpPr>
        <p:spPr/>
        <p:txBody>
          <a:bodyPr/>
          <a:lstStyle/>
          <a:p>
            <a:r>
              <a:rPr lang="en-US" dirty="0"/>
              <a:t>assignment</a:t>
            </a:r>
          </a:p>
        </p:txBody>
      </p:sp>
      <p:sp>
        <p:nvSpPr>
          <p:cNvPr id="3" name="TextBox 2">
            <a:extLst>
              <a:ext uri="{FF2B5EF4-FFF2-40B4-BE49-F238E27FC236}">
                <a16:creationId xmlns:a16="http://schemas.microsoft.com/office/drawing/2014/main" id="{373A7DE6-AACE-42EF-BC12-3C04FA7705B4}"/>
              </a:ext>
            </a:extLst>
          </p:cNvPr>
          <p:cNvSpPr txBox="1"/>
          <p:nvPr/>
        </p:nvSpPr>
        <p:spPr>
          <a:xfrm>
            <a:off x="4114800" y="2962275"/>
            <a:ext cx="6896100" cy="3046988"/>
          </a:xfrm>
          <a:prstGeom prst="rect">
            <a:avLst/>
          </a:prstGeom>
          <a:noFill/>
        </p:spPr>
        <p:txBody>
          <a:bodyPr wrap="square" rtlCol="0">
            <a:spAutoFit/>
          </a:bodyPr>
          <a:lstStyle/>
          <a:p>
            <a:pPr algn="ctr"/>
            <a:r>
              <a:rPr lang="en-US" sz="3200" dirty="0"/>
              <a:t>Visit the SMART APPROACHES TO MARIJUANA website: </a:t>
            </a:r>
            <a:r>
              <a:rPr lang="en-US" sz="3200" dirty="0">
                <a:hlinkClick r:id="rId3"/>
              </a:rPr>
              <a:t>https://learnaboutsam.org/</a:t>
            </a:r>
            <a:endParaRPr lang="en-US" sz="3200" dirty="0"/>
          </a:p>
          <a:p>
            <a:pPr algn="ctr"/>
            <a:endParaRPr lang="en-US" sz="3200" dirty="0"/>
          </a:p>
          <a:p>
            <a:pPr algn="ctr"/>
            <a:r>
              <a:rPr lang="en-US" sz="3200" dirty="0"/>
              <a:t>Choose one article that interests you.  Read the full article, write a brief summary and explain why you agree or disagree with the article’s argument.  </a:t>
            </a:r>
          </a:p>
        </p:txBody>
      </p:sp>
      <p:pic>
        <p:nvPicPr>
          <p:cNvPr id="1026" name="Picture 2" descr="Thinking clipart - Line Art, Blackandwhite, Tree, transparent clip art">
            <a:extLst>
              <a:ext uri="{FF2B5EF4-FFF2-40B4-BE49-F238E27FC236}">
                <a16:creationId xmlns:a16="http://schemas.microsoft.com/office/drawing/2014/main" id="{FD28E08C-5404-4D85-82B1-A032012D7663}"/>
              </a:ext>
            </a:extLst>
          </p:cNvPr>
          <p:cNvPicPr>
            <a:picLocks noChangeAspect="1" noChangeArrowheads="1"/>
          </p:cNvPicPr>
          <p:nvPr/>
        </p:nvPicPr>
        <p:blipFill>
          <a:blip r:embed="rId4">
            <a:clrChange>
              <a:clrFrom>
                <a:srgbClr val="DDDDDD"/>
              </a:clrFrom>
              <a:clrTo>
                <a:srgbClr val="DDDDDD">
                  <a:alpha val="0"/>
                </a:srgbClr>
              </a:clrTo>
            </a:clrChange>
            <a:extLst>
              <a:ext uri="{28A0092B-C50C-407E-A947-70E740481C1C}">
                <a14:useLocalDpi xmlns:a14="http://schemas.microsoft.com/office/drawing/2010/main" val="0"/>
              </a:ext>
            </a:extLst>
          </a:blip>
          <a:srcRect/>
          <a:stretch>
            <a:fillRect/>
          </a:stretch>
        </p:blipFill>
        <p:spPr bwMode="auto">
          <a:xfrm>
            <a:off x="354014" y="3390841"/>
            <a:ext cx="3382700" cy="2781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1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3F4F-A16A-4B8B-9227-2EB4EFA020AA}"/>
              </a:ext>
            </a:extLst>
          </p:cNvPr>
          <p:cNvSpPr>
            <a:spLocks noGrp="1"/>
          </p:cNvSpPr>
          <p:nvPr>
            <p:ph type="title"/>
          </p:nvPr>
        </p:nvSpPr>
        <p:spPr/>
        <p:txBody>
          <a:bodyPr>
            <a:normAutofit/>
          </a:bodyPr>
          <a:lstStyle/>
          <a:p>
            <a:r>
              <a:rPr lang="en-US" sz="8000" dirty="0">
                <a:solidFill>
                  <a:schemeClr val="bg1"/>
                </a:solidFill>
              </a:rPr>
              <a:t>What is </a:t>
            </a:r>
            <a:r>
              <a:rPr lang="en-US" dirty="0"/>
              <a:t>marijuana</a:t>
            </a:r>
            <a:r>
              <a:rPr lang="en-US" sz="8000" dirty="0">
                <a:solidFill>
                  <a:schemeClr val="bg1"/>
                </a:solidFill>
              </a:rPr>
              <a:t>?</a:t>
            </a:r>
            <a:endParaRPr lang="en-US" dirty="0"/>
          </a:p>
        </p:txBody>
      </p:sp>
    </p:spTree>
    <p:extLst>
      <p:ext uri="{BB962C8B-B14F-4D97-AF65-F5344CB8AC3E}">
        <p14:creationId xmlns:p14="http://schemas.microsoft.com/office/powerpoint/2010/main" val="220143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3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83CD-059C-4A3C-8337-1053A06658D2}"/>
              </a:ext>
            </a:extLst>
          </p:cNvPr>
          <p:cNvSpPr>
            <a:spLocks noGrp="1"/>
          </p:cNvSpPr>
          <p:nvPr>
            <p:ph type="title"/>
          </p:nvPr>
        </p:nvSpPr>
        <p:spPr>
          <a:xfrm>
            <a:off x="1079241" y="743090"/>
            <a:ext cx="10182808" cy="2318892"/>
          </a:xfrm>
        </p:spPr>
        <p:txBody>
          <a:bodyPr>
            <a:noAutofit/>
          </a:bodyPr>
          <a:lstStyle/>
          <a:p>
            <a:br>
              <a:rPr lang="en-US" altLang="en-US" sz="2800" dirty="0"/>
            </a:br>
            <a:endParaRPr lang="en-US" sz="2800" dirty="0">
              <a:latin typeface="+mn-lt"/>
            </a:endParaRPr>
          </a:p>
        </p:txBody>
      </p:sp>
      <p:sp>
        <p:nvSpPr>
          <p:cNvPr id="3" name="TextBox 2">
            <a:extLst>
              <a:ext uri="{FF2B5EF4-FFF2-40B4-BE49-F238E27FC236}">
                <a16:creationId xmlns:a16="http://schemas.microsoft.com/office/drawing/2014/main" id="{45E9672D-367D-4A50-BD1D-29253F2F6BC3}"/>
              </a:ext>
            </a:extLst>
          </p:cNvPr>
          <p:cNvSpPr txBox="1"/>
          <p:nvPr/>
        </p:nvSpPr>
        <p:spPr>
          <a:xfrm>
            <a:off x="1263085" y="676418"/>
            <a:ext cx="9815119" cy="2677656"/>
          </a:xfrm>
          <a:prstGeom prst="rect">
            <a:avLst/>
          </a:prstGeom>
          <a:noFill/>
        </p:spPr>
        <p:txBody>
          <a:bodyPr wrap="square" rtlCol="0">
            <a:spAutoFit/>
          </a:bodyPr>
          <a:lstStyle/>
          <a:p>
            <a:pPr algn="ctr"/>
            <a:r>
              <a:rPr lang="en-US" sz="2800" dirty="0"/>
              <a:t>Marijuana, one of the most often-used drugs in the U.S., is a product of the hemp plant, Cannabis sativa.</a:t>
            </a:r>
          </a:p>
          <a:p>
            <a:pPr algn="ctr"/>
            <a:r>
              <a:rPr lang="en-US" sz="2800" dirty="0"/>
              <a:t> </a:t>
            </a:r>
          </a:p>
          <a:p>
            <a:pPr algn="ctr"/>
            <a:r>
              <a:rPr lang="en-US" sz="2800" dirty="0"/>
              <a:t>The main active chemical in marijuana is THC.  Of the roughly 400 chemicals found in the cannabis plant, THC affects the brain the most. It is a mind-altering chemical that gives marijuana users a high. </a:t>
            </a:r>
          </a:p>
          <a:p>
            <a:pPr algn="ctr"/>
            <a:endParaRPr lang="en-US" sz="2800" dirty="0"/>
          </a:p>
          <a:p>
            <a:pPr algn="ctr"/>
            <a:r>
              <a:rPr lang="en-US" sz="2800" dirty="0"/>
              <a:t>Marijuana itself is a green or gray mixture of dried, shredded flowers and leaves of the hemp plant.</a:t>
            </a:r>
          </a:p>
        </p:txBody>
      </p:sp>
      <p:sp>
        <p:nvSpPr>
          <p:cNvPr id="4" name="TextBox 3">
            <a:extLst>
              <a:ext uri="{FF2B5EF4-FFF2-40B4-BE49-F238E27FC236}">
                <a16:creationId xmlns:a16="http://schemas.microsoft.com/office/drawing/2014/main" id="{AF967231-9EFE-4E6E-A316-54A4D714C565}"/>
              </a:ext>
            </a:extLst>
          </p:cNvPr>
          <p:cNvSpPr txBox="1"/>
          <p:nvPr/>
        </p:nvSpPr>
        <p:spPr>
          <a:xfrm>
            <a:off x="3084351" y="5184396"/>
            <a:ext cx="6328097" cy="523220"/>
          </a:xfrm>
          <a:prstGeom prst="rect">
            <a:avLst/>
          </a:prstGeom>
          <a:noFill/>
        </p:spPr>
        <p:txBody>
          <a:bodyPr wrap="square" rtlCol="0">
            <a:spAutoFit/>
          </a:bodyPr>
          <a:lstStyle/>
          <a:p>
            <a:r>
              <a:rPr lang="en-US" sz="2800" dirty="0">
                <a:latin typeface="+mj-lt"/>
              </a:rPr>
              <a:t>Marijuana can be smoked, vaped, or consumed as an “edible”</a:t>
            </a:r>
          </a:p>
        </p:txBody>
      </p:sp>
      <p:pic>
        <p:nvPicPr>
          <p:cNvPr id="6" name="Picture 5">
            <a:extLst>
              <a:ext uri="{FF2B5EF4-FFF2-40B4-BE49-F238E27FC236}">
                <a16:creationId xmlns:a16="http://schemas.microsoft.com/office/drawing/2014/main" id="{84AA9094-6051-4808-A12F-0FC6520F7B8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5355016" y="3738445"/>
            <a:ext cx="1308582" cy="1374310"/>
          </a:xfrm>
          <a:prstGeom prst="rect">
            <a:avLst/>
          </a:prstGeom>
        </p:spPr>
      </p:pic>
    </p:spTree>
    <p:extLst>
      <p:ext uri="{BB962C8B-B14F-4D97-AF65-F5344CB8AC3E}">
        <p14:creationId xmlns:p14="http://schemas.microsoft.com/office/powerpoint/2010/main" val="233790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a:xfrm>
            <a:off x="5281159" y="533393"/>
            <a:ext cx="5187788" cy="1325563"/>
          </a:xfrm>
        </p:spPr>
        <p:txBody>
          <a:bodyPr>
            <a:normAutofit/>
          </a:bodyPr>
          <a:lstStyle/>
          <a:p>
            <a:r>
              <a:rPr lang="en-US" dirty="0"/>
              <a:t>Marijuana edibles </a:t>
            </a:r>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395420" y="2440283"/>
            <a:ext cx="7592036" cy="4268160"/>
          </a:xfrm>
        </p:spPr>
        <p:txBody>
          <a:bodyPr>
            <a:normAutofit lnSpcReduction="10000"/>
          </a:bodyPr>
          <a:lstStyle/>
          <a:p>
            <a:pPr marL="0" indent="0" algn="ctr">
              <a:buNone/>
            </a:pPr>
            <a:endParaRPr lang="en-US" altLang="en-US" sz="2800" dirty="0"/>
          </a:p>
          <a:p>
            <a:pPr marL="0" indent="0" algn="ctr">
              <a:buNone/>
            </a:pPr>
            <a:r>
              <a:rPr lang="en-US" altLang="en-US" sz="2800" dirty="0"/>
              <a:t>Marijuana edibles, such as cookies, brownies, or candy items like gummy bears, can have MANY times the usual dose of THC.</a:t>
            </a:r>
          </a:p>
          <a:p>
            <a:pPr marL="0" indent="0" algn="ctr">
              <a:buNone/>
            </a:pPr>
            <a:br>
              <a:rPr lang="en-US" altLang="en-US" sz="2800" dirty="0"/>
            </a:br>
            <a:r>
              <a:rPr lang="en-US" altLang="en-US" sz="2800" dirty="0"/>
              <a:t>When marijuana edibles are used, the effects are delayed.  </a:t>
            </a:r>
            <a:br>
              <a:rPr lang="en-US" altLang="en-US" sz="2800" dirty="0"/>
            </a:br>
            <a:r>
              <a:rPr lang="en-US" altLang="en-US" sz="2800" dirty="0"/>
              <a:t>The most intense effects may not be felt for 3-4 hours after the edible is eaten.</a:t>
            </a:r>
          </a:p>
          <a:p>
            <a:pPr marL="0" indent="0" algn="ctr">
              <a:buNone/>
            </a:pPr>
            <a:br>
              <a:rPr lang="en-US" altLang="en-US" sz="2800" dirty="0"/>
            </a:br>
            <a:r>
              <a:rPr lang="en-US" altLang="en-US" sz="2800" dirty="0"/>
              <a:t>Someone experimenting with edibles may then eat more in an attempt to "get high." </a:t>
            </a:r>
          </a:p>
          <a:p>
            <a:pPr marL="0" indent="0" algn="ctr">
              <a:buNone/>
            </a:pPr>
            <a:r>
              <a:rPr lang="en-US" altLang="en-US" sz="2800" dirty="0"/>
              <a:t>THIS LEADS TO DANGEROUS OVERDOSING.</a:t>
            </a:r>
            <a:br>
              <a:rPr lang="en-US" altLang="en-US" sz="2800" dirty="0"/>
            </a:br>
            <a:endParaRPr lang="en-US" sz="2800" dirty="0"/>
          </a:p>
        </p:txBody>
      </p:sp>
      <p:pic>
        <p:nvPicPr>
          <p:cNvPr id="9" name="Picture 8" descr="Text, whiteboard&#10;&#10;Description automatically generated">
            <a:extLst>
              <a:ext uri="{FF2B5EF4-FFF2-40B4-BE49-F238E27FC236}">
                <a16:creationId xmlns:a16="http://schemas.microsoft.com/office/drawing/2014/main" id="{661B7A7D-399C-4F9B-B746-DC00B00FD720}"/>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887444" y="108709"/>
            <a:ext cx="3275495" cy="2174929"/>
          </a:xfrm>
          <a:prstGeom prst="rect">
            <a:avLst/>
          </a:prstGeom>
        </p:spPr>
      </p:pic>
      <p:pic>
        <p:nvPicPr>
          <p:cNvPr id="12" name="Picture 11">
            <a:extLst>
              <a:ext uri="{FF2B5EF4-FFF2-40B4-BE49-F238E27FC236}">
                <a16:creationId xmlns:a16="http://schemas.microsoft.com/office/drawing/2014/main" id="{1EB07F58-0734-4909-BD74-0ACA8216C734}"/>
              </a:ext>
              <a:ext uri="{C183D7F6-B498-43B3-948B-1728B52AA6E4}">
                <adec:decorative xmlns:adec="http://schemas.microsoft.com/office/drawing/2017/decorative" val="1"/>
              </a:ext>
            </a:extLst>
          </p:cNvPr>
          <p:cNvPicPr>
            <a:picLocks noChangeAspect="1"/>
          </p:cNvPicPr>
          <p:nvPr/>
        </p:nvPicPr>
        <p:blipFill>
          <a:blip r:embed="rId3">
            <a:clrChange>
              <a:clrFrom>
                <a:srgbClr val="DEDFE1"/>
              </a:clrFrom>
              <a:clrTo>
                <a:srgbClr val="DEDFE1">
                  <a:alpha val="0"/>
                </a:srgbClr>
              </a:clrTo>
            </a:clrChange>
          </a:blip>
          <a:stretch>
            <a:fillRect/>
          </a:stretch>
        </p:blipFill>
        <p:spPr>
          <a:xfrm flipH="1">
            <a:off x="8282954" y="3429000"/>
            <a:ext cx="3197044" cy="1673120"/>
          </a:xfrm>
          <a:prstGeom prst="rect">
            <a:avLst/>
          </a:prstGeom>
        </p:spPr>
      </p:pic>
    </p:spTree>
    <p:extLst>
      <p:ext uri="{BB962C8B-B14F-4D97-AF65-F5344CB8AC3E}">
        <p14:creationId xmlns:p14="http://schemas.microsoft.com/office/powerpoint/2010/main" val="2696138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3F4F-A16A-4B8B-9227-2EB4EFA020AA}"/>
              </a:ext>
            </a:extLst>
          </p:cNvPr>
          <p:cNvSpPr>
            <a:spLocks noGrp="1"/>
          </p:cNvSpPr>
          <p:nvPr>
            <p:ph type="title"/>
          </p:nvPr>
        </p:nvSpPr>
        <p:spPr>
          <a:xfrm>
            <a:off x="2066544" y="1911096"/>
            <a:ext cx="8055864" cy="2331720"/>
          </a:xfrm>
        </p:spPr>
        <p:txBody>
          <a:bodyPr>
            <a:normAutofit fontScale="90000"/>
          </a:bodyPr>
          <a:lstStyle/>
          <a:p>
            <a:r>
              <a:rPr lang="en-US" dirty="0"/>
              <a:t>Marijuana &amp; </a:t>
            </a:r>
            <a:br>
              <a:rPr lang="en-US" dirty="0"/>
            </a:br>
            <a:r>
              <a:rPr lang="en-US" dirty="0"/>
              <a:t>the four circles of self-care</a:t>
            </a:r>
          </a:p>
        </p:txBody>
      </p:sp>
    </p:spTree>
    <p:extLst>
      <p:ext uri="{BB962C8B-B14F-4D97-AF65-F5344CB8AC3E}">
        <p14:creationId xmlns:p14="http://schemas.microsoft.com/office/powerpoint/2010/main" val="251095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alpha val="24706"/>
          </a:srgbClr>
        </a:solidFill>
        <a:effectLst/>
      </p:bgPr>
    </p:bg>
    <p:spTree>
      <p:nvGrpSpPr>
        <p:cNvPr id="1" name=""/>
        <p:cNvGrpSpPr/>
        <p:nvPr/>
      </p:nvGrpSpPr>
      <p:grpSpPr>
        <a:xfrm>
          <a:off x="0" y="0"/>
          <a:ext cx="0" cy="0"/>
          <a:chOff x="0" y="0"/>
          <a:chExt cx="0" cy="0"/>
        </a:xfrm>
      </p:grpSpPr>
      <p:pic>
        <p:nvPicPr>
          <p:cNvPr id="19" name="Picture 18" descr="Diagram, venn diagram&#10;&#10;Description automatically generated">
            <a:extLst>
              <a:ext uri="{FF2B5EF4-FFF2-40B4-BE49-F238E27FC236}">
                <a16:creationId xmlns:a16="http://schemas.microsoft.com/office/drawing/2014/main" id="{4C5D051D-2968-40EF-831B-025994AF4D5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088433" y="587126"/>
            <a:ext cx="5627273" cy="5961732"/>
          </a:xfrm>
          <a:prstGeom prst="rect">
            <a:avLst/>
          </a:prstGeom>
        </p:spPr>
      </p:pic>
    </p:spTree>
    <p:extLst>
      <p:ext uri="{BB962C8B-B14F-4D97-AF65-F5344CB8AC3E}">
        <p14:creationId xmlns:p14="http://schemas.microsoft.com/office/powerpoint/2010/main" val="382836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alpha val="50000"/>
          </a:scheme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a:xfrm>
            <a:off x="2937705" y="604059"/>
            <a:ext cx="5049284" cy="1325563"/>
          </a:xfrm>
        </p:spPr>
        <p:txBody>
          <a:bodyPr/>
          <a:lstStyle/>
          <a:p>
            <a:r>
              <a:rPr lang="en-US" dirty="0"/>
              <a:t>mental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4570547" y="2263017"/>
            <a:ext cx="3200400" cy="3188296"/>
          </a:xfrm>
        </p:spPr>
        <p:txBody>
          <a:bodyPr>
            <a:normAutofit/>
          </a:bodyPr>
          <a:lstStyle/>
          <a:p>
            <a:pPr marL="0" indent="0" algn="ctr">
              <a:buNone/>
            </a:pPr>
            <a:r>
              <a:rPr lang="en-US" sz="2800" dirty="0"/>
              <a:t>Adolescent brains are still developing—at least until age 25.</a:t>
            </a:r>
          </a:p>
          <a:p>
            <a:pPr marL="0" indent="0" algn="ctr">
              <a:buNone/>
            </a:pPr>
            <a:r>
              <a:rPr lang="en-US" sz="2800" dirty="0"/>
              <a:t>Using marijuana “teaches” the brain that it needs that chemical (THC) to function.</a:t>
            </a:r>
          </a:p>
          <a:p>
            <a:pPr marL="0" indent="0" algn="ctr">
              <a:buNone/>
            </a:pPr>
            <a:r>
              <a:rPr lang="en-US" sz="2800" dirty="0"/>
              <a:t>Young people are MUCH more easily addicted than adults.</a:t>
            </a:r>
          </a:p>
          <a:p>
            <a:endParaRPr lang="en-US" dirty="0"/>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463623" y="2428344"/>
            <a:ext cx="3545837" cy="3198625"/>
          </a:xfrm>
        </p:spPr>
        <p:txBody>
          <a:bodyPr>
            <a:normAutofit/>
          </a:bodyPr>
          <a:lstStyle/>
          <a:p>
            <a:pPr marL="0" indent="0" algn="ctr">
              <a:buNone/>
            </a:pPr>
            <a:r>
              <a:rPr lang="en-US" u="sng" dirty="0"/>
              <a:t>SHORT-TERM EFFECTS:</a:t>
            </a:r>
          </a:p>
          <a:p>
            <a:pPr algn="ctr"/>
            <a:r>
              <a:rPr lang="en-US" sz="2200" dirty="0"/>
              <a:t>Problems with memory &amp; learning</a:t>
            </a:r>
          </a:p>
          <a:p>
            <a:pPr algn="ctr"/>
            <a:r>
              <a:rPr lang="en-US" sz="2200" dirty="0"/>
              <a:t>Distorted perception (sights, sounds, time, touch)</a:t>
            </a:r>
          </a:p>
          <a:p>
            <a:pPr algn="ctr"/>
            <a:r>
              <a:rPr lang="en-US" sz="2200" dirty="0"/>
              <a:t>Hallucinations, paranoia, confusion</a:t>
            </a:r>
          </a:p>
          <a:p>
            <a:pPr algn="ctr"/>
            <a:r>
              <a:rPr lang="en-US" sz="2200" dirty="0"/>
              <a:t>Trouble with thinking &amp; problem solving</a:t>
            </a:r>
          </a:p>
          <a:p>
            <a:pPr marL="0" indent="0" algn="ctr">
              <a:buNone/>
            </a:pPr>
            <a:endParaRPr lang="en-US" dirty="0"/>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8284029" y="2929606"/>
            <a:ext cx="3200400" cy="1998773"/>
          </a:xfrm>
        </p:spPr>
        <p:txBody>
          <a:bodyPr>
            <a:normAutofit/>
          </a:bodyPr>
          <a:lstStyle/>
          <a:p>
            <a:pPr marL="0" indent="0" algn="ctr">
              <a:buNone/>
            </a:pPr>
            <a:r>
              <a:rPr lang="en-US" sz="3200" dirty="0"/>
              <a:t>Addiction to THC primes the adolescent brain for addiction to other drugs--such as alcohol, cocaine, or opiates.</a:t>
            </a:r>
          </a:p>
          <a:p>
            <a:endParaRPr lang="en-US" dirty="0"/>
          </a:p>
        </p:txBody>
      </p:sp>
      <p:pic>
        <p:nvPicPr>
          <p:cNvPr id="1026" name="Picture 2" descr="Impairment Images, Stock Photos &amp; Vectors | Shutterstock">
            <a:hlinkClick r:id="rId2"/>
            <a:extLst>
              <a:ext uri="{FF2B5EF4-FFF2-40B4-BE49-F238E27FC236}">
                <a16:creationId xmlns:a16="http://schemas.microsoft.com/office/drawing/2014/main" id="{46A4697D-B52A-49E5-8EC4-685D2AC091CE}"/>
              </a:ext>
            </a:extLst>
          </p:cNvPr>
          <p:cNvPicPr>
            <a:picLocks noChangeAspect="1" noChangeArrowheads="1"/>
          </p:cNvPicPr>
          <p:nvPr/>
        </p:nvPicPr>
        <p:blipFill rotWithShape="1">
          <a:blip r:embed="rId3">
            <a:clrChange>
              <a:clrFrom>
                <a:srgbClr val="DAEEF7"/>
              </a:clrFrom>
              <a:clrTo>
                <a:srgbClr val="DAEEF7">
                  <a:alpha val="0"/>
                </a:srgbClr>
              </a:clrTo>
            </a:clrChange>
            <a:extLst>
              <a:ext uri="{28A0092B-C50C-407E-A947-70E740481C1C}">
                <a14:useLocalDpi xmlns:a14="http://schemas.microsoft.com/office/drawing/2010/main" val="0"/>
              </a:ext>
            </a:extLst>
          </a:blip>
          <a:srcRect b="9030"/>
          <a:stretch/>
        </p:blipFill>
        <p:spPr bwMode="auto">
          <a:xfrm>
            <a:off x="6742951" y="292021"/>
            <a:ext cx="2488075" cy="16376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49BAB3D-91D1-48D2-8C61-29E174A5B7DD}"/>
              </a:ext>
            </a:extLst>
          </p:cNvPr>
          <p:cNvSpPr txBox="1"/>
          <p:nvPr/>
        </p:nvSpPr>
        <p:spPr>
          <a:xfrm>
            <a:off x="847107" y="5802626"/>
            <a:ext cx="5323640" cy="523220"/>
          </a:xfrm>
          <a:custGeom>
            <a:avLst/>
            <a:gdLst>
              <a:gd name="connsiteX0" fmla="*/ 0 w 5323640"/>
              <a:gd name="connsiteY0" fmla="*/ 0 h 523220"/>
              <a:gd name="connsiteX1" fmla="*/ 538279 w 5323640"/>
              <a:gd name="connsiteY1" fmla="*/ 0 h 523220"/>
              <a:gd name="connsiteX2" fmla="*/ 970086 w 5323640"/>
              <a:gd name="connsiteY2" fmla="*/ 0 h 523220"/>
              <a:gd name="connsiteX3" fmla="*/ 1668074 w 5323640"/>
              <a:gd name="connsiteY3" fmla="*/ 0 h 523220"/>
              <a:gd name="connsiteX4" fmla="*/ 2206353 w 5323640"/>
              <a:gd name="connsiteY4" fmla="*/ 0 h 523220"/>
              <a:gd name="connsiteX5" fmla="*/ 2744632 w 5323640"/>
              <a:gd name="connsiteY5" fmla="*/ 0 h 523220"/>
              <a:gd name="connsiteX6" fmla="*/ 3442621 w 5323640"/>
              <a:gd name="connsiteY6" fmla="*/ 0 h 523220"/>
              <a:gd name="connsiteX7" fmla="*/ 3927663 w 5323640"/>
              <a:gd name="connsiteY7" fmla="*/ 0 h 523220"/>
              <a:gd name="connsiteX8" fmla="*/ 4625652 w 5323640"/>
              <a:gd name="connsiteY8" fmla="*/ 0 h 523220"/>
              <a:gd name="connsiteX9" fmla="*/ 5323640 w 5323640"/>
              <a:gd name="connsiteY9" fmla="*/ 0 h 523220"/>
              <a:gd name="connsiteX10" fmla="*/ 5323640 w 5323640"/>
              <a:gd name="connsiteY10" fmla="*/ 523220 h 523220"/>
              <a:gd name="connsiteX11" fmla="*/ 4732124 w 5323640"/>
              <a:gd name="connsiteY11" fmla="*/ 523220 h 523220"/>
              <a:gd name="connsiteX12" fmla="*/ 4193845 w 5323640"/>
              <a:gd name="connsiteY12" fmla="*/ 523220 h 523220"/>
              <a:gd name="connsiteX13" fmla="*/ 3495857 w 5323640"/>
              <a:gd name="connsiteY13" fmla="*/ 523220 h 523220"/>
              <a:gd name="connsiteX14" fmla="*/ 2797869 w 5323640"/>
              <a:gd name="connsiteY14" fmla="*/ 523220 h 523220"/>
              <a:gd name="connsiteX15" fmla="*/ 2312826 w 5323640"/>
              <a:gd name="connsiteY15" fmla="*/ 523220 h 523220"/>
              <a:gd name="connsiteX16" fmla="*/ 1721310 w 5323640"/>
              <a:gd name="connsiteY16" fmla="*/ 523220 h 523220"/>
              <a:gd name="connsiteX17" fmla="*/ 1023322 w 5323640"/>
              <a:gd name="connsiteY17" fmla="*/ 523220 h 523220"/>
              <a:gd name="connsiteX18" fmla="*/ 0 w 5323640"/>
              <a:gd name="connsiteY18" fmla="*/ 523220 h 523220"/>
              <a:gd name="connsiteX19" fmla="*/ 0 w 5323640"/>
              <a:gd name="connsiteY19"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323640" h="523220" extrusionOk="0">
                <a:moveTo>
                  <a:pt x="0" y="0"/>
                </a:moveTo>
                <a:cubicBezTo>
                  <a:pt x="225509" y="-63131"/>
                  <a:pt x="376973" y="2498"/>
                  <a:pt x="538279" y="0"/>
                </a:cubicBezTo>
                <a:cubicBezTo>
                  <a:pt x="699585" y="-2498"/>
                  <a:pt x="866811" y="21211"/>
                  <a:pt x="970086" y="0"/>
                </a:cubicBezTo>
                <a:cubicBezTo>
                  <a:pt x="1073361" y="-21211"/>
                  <a:pt x="1339486" y="58467"/>
                  <a:pt x="1668074" y="0"/>
                </a:cubicBezTo>
                <a:cubicBezTo>
                  <a:pt x="1996662" y="-58467"/>
                  <a:pt x="2021231" y="31889"/>
                  <a:pt x="2206353" y="0"/>
                </a:cubicBezTo>
                <a:cubicBezTo>
                  <a:pt x="2391475" y="-31889"/>
                  <a:pt x="2623770" y="11102"/>
                  <a:pt x="2744632" y="0"/>
                </a:cubicBezTo>
                <a:cubicBezTo>
                  <a:pt x="2865494" y="-11102"/>
                  <a:pt x="3146680" y="21808"/>
                  <a:pt x="3442621" y="0"/>
                </a:cubicBezTo>
                <a:cubicBezTo>
                  <a:pt x="3738562" y="-21808"/>
                  <a:pt x="3773477" y="44630"/>
                  <a:pt x="3927663" y="0"/>
                </a:cubicBezTo>
                <a:cubicBezTo>
                  <a:pt x="4081849" y="-44630"/>
                  <a:pt x="4454357" y="5618"/>
                  <a:pt x="4625652" y="0"/>
                </a:cubicBezTo>
                <a:cubicBezTo>
                  <a:pt x="4796947" y="-5618"/>
                  <a:pt x="5085724" y="55327"/>
                  <a:pt x="5323640" y="0"/>
                </a:cubicBezTo>
                <a:cubicBezTo>
                  <a:pt x="5375529" y="166921"/>
                  <a:pt x="5296315" y="355699"/>
                  <a:pt x="5323640" y="523220"/>
                </a:cubicBezTo>
                <a:cubicBezTo>
                  <a:pt x="5162964" y="535156"/>
                  <a:pt x="4946549" y="488597"/>
                  <a:pt x="4732124" y="523220"/>
                </a:cubicBezTo>
                <a:cubicBezTo>
                  <a:pt x="4517699" y="557843"/>
                  <a:pt x="4458183" y="495521"/>
                  <a:pt x="4193845" y="523220"/>
                </a:cubicBezTo>
                <a:cubicBezTo>
                  <a:pt x="3929507" y="550919"/>
                  <a:pt x="3668323" y="511228"/>
                  <a:pt x="3495857" y="523220"/>
                </a:cubicBezTo>
                <a:cubicBezTo>
                  <a:pt x="3323391" y="535212"/>
                  <a:pt x="3073365" y="515851"/>
                  <a:pt x="2797869" y="523220"/>
                </a:cubicBezTo>
                <a:cubicBezTo>
                  <a:pt x="2522373" y="530589"/>
                  <a:pt x="2455076" y="510893"/>
                  <a:pt x="2312826" y="523220"/>
                </a:cubicBezTo>
                <a:cubicBezTo>
                  <a:pt x="2170576" y="535547"/>
                  <a:pt x="1939100" y="459313"/>
                  <a:pt x="1721310" y="523220"/>
                </a:cubicBezTo>
                <a:cubicBezTo>
                  <a:pt x="1503520" y="587127"/>
                  <a:pt x="1256314" y="475932"/>
                  <a:pt x="1023322" y="523220"/>
                </a:cubicBezTo>
                <a:cubicBezTo>
                  <a:pt x="790330" y="570508"/>
                  <a:pt x="437849" y="487560"/>
                  <a:pt x="0" y="523220"/>
                </a:cubicBezTo>
                <a:cubicBezTo>
                  <a:pt x="-9360" y="320647"/>
                  <a:pt x="27018" y="152442"/>
                  <a:pt x="0" y="0"/>
                </a:cubicBezTo>
                <a:close/>
              </a:path>
            </a:pathLst>
          </a:custGeom>
          <a:noFill/>
          <a:ln>
            <a:solidFill>
              <a:srgbClr val="00206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US" sz="2800" b="1" dirty="0">
                <a:solidFill>
                  <a:srgbClr val="002060"/>
                </a:solidFill>
              </a:rPr>
              <a:t>THINK: IMPAIRED LEARNING IN SCHOOL; IMPAIRED DRIVING</a:t>
            </a:r>
          </a:p>
        </p:txBody>
      </p:sp>
      <p:cxnSp>
        <p:nvCxnSpPr>
          <p:cNvPr id="5" name="Straight Arrow Connector 4">
            <a:extLst>
              <a:ext uri="{FF2B5EF4-FFF2-40B4-BE49-F238E27FC236}">
                <a16:creationId xmlns:a16="http://schemas.microsoft.com/office/drawing/2014/main" id="{8E751FFE-EA76-4C35-B641-E74911A4A04B}"/>
              </a:ext>
            </a:extLst>
          </p:cNvPr>
          <p:cNvCxnSpPr>
            <a:cxnSpLocks/>
          </p:cNvCxnSpPr>
          <p:nvPr/>
        </p:nvCxnSpPr>
        <p:spPr>
          <a:xfrm>
            <a:off x="2287996" y="5037103"/>
            <a:ext cx="0" cy="478173"/>
          </a:xfrm>
          <a:prstGeom prst="straightConnector1">
            <a:avLst/>
          </a:prstGeom>
          <a:ln w="82550">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EA266E4-8455-4705-9C11-AA4FC78AC61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634773" y="5131209"/>
            <a:ext cx="2249456" cy="1322680"/>
          </a:xfrm>
          <a:prstGeom prst="rect">
            <a:avLst/>
          </a:prstGeom>
        </p:spPr>
      </p:pic>
    </p:spTree>
    <p:extLst>
      <p:ext uri="{BB962C8B-B14F-4D97-AF65-F5344CB8AC3E}">
        <p14:creationId xmlns:p14="http://schemas.microsoft.com/office/powerpoint/2010/main" val="270835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physical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4088545" y="2403274"/>
            <a:ext cx="3656829" cy="4283276"/>
          </a:xfrm>
          <a:custGeom>
            <a:avLst/>
            <a:gdLst>
              <a:gd name="connsiteX0" fmla="*/ 0 w 3656829"/>
              <a:gd name="connsiteY0" fmla="*/ 0 h 4283276"/>
              <a:gd name="connsiteX1" fmla="*/ 412699 w 3656829"/>
              <a:gd name="connsiteY1" fmla="*/ 0 h 4283276"/>
              <a:gd name="connsiteX2" fmla="*/ 971672 w 3656829"/>
              <a:gd name="connsiteY2" fmla="*/ 0 h 4283276"/>
              <a:gd name="connsiteX3" fmla="*/ 1457508 w 3656829"/>
              <a:gd name="connsiteY3" fmla="*/ 0 h 4283276"/>
              <a:gd name="connsiteX4" fmla="*/ 1979912 w 3656829"/>
              <a:gd name="connsiteY4" fmla="*/ 0 h 4283276"/>
              <a:gd name="connsiteX5" fmla="*/ 2575452 w 3656829"/>
              <a:gd name="connsiteY5" fmla="*/ 0 h 4283276"/>
              <a:gd name="connsiteX6" fmla="*/ 3024720 w 3656829"/>
              <a:gd name="connsiteY6" fmla="*/ 0 h 4283276"/>
              <a:gd name="connsiteX7" fmla="*/ 3656829 w 3656829"/>
              <a:gd name="connsiteY7" fmla="*/ 0 h 4283276"/>
              <a:gd name="connsiteX8" fmla="*/ 3656829 w 3656829"/>
              <a:gd name="connsiteY8" fmla="*/ 449744 h 4283276"/>
              <a:gd name="connsiteX9" fmla="*/ 3656829 w 3656829"/>
              <a:gd name="connsiteY9" fmla="*/ 942321 h 4283276"/>
              <a:gd name="connsiteX10" fmla="*/ 3656829 w 3656829"/>
              <a:gd name="connsiteY10" fmla="*/ 1477730 h 4283276"/>
              <a:gd name="connsiteX11" fmla="*/ 3656829 w 3656829"/>
              <a:gd name="connsiteY11" fmla="*/ 1927474 h 4283276"/>
              <a:gd name="connsiteX12" fmla="*/ 3656829 w 3656829"/>
              <a:gd name="connsiteY12" fmla="*/ 2548549 h 4283276"/>
              <a:gd name="connsiteX13" fmla="*/ 3656829 w 3656829"/>
              <a:gd name="connsiteY13" fmla="*/ 3083959 h 4283276"/>
              <a:gd name="connsiteX14" fmla="*/ 3656829 w 3656829"/>
              <a:gd name="connsiteY14" fmla="*/ 3705034 h 4283276"/>
              <a:gd name="connsiteX15" fmla="*/ 3656829 w 3656829"/>
              <a:gd name="connsiteY15" fmla="*/ 4283276 h 4283276"/>
              <a:gd name="connsiteX16" fmla="*/ 3170993 w 3656829"/>
              <a:gd name="connsiteY16" fmla="*/ 4283276 h 4283276"/>
              <a:gd name="connsiteX17" fmla="*/ 2685157 w 3656829"/>
              <a:gd name="connsiteY17" fmla="*/ 4283276 h 4283276"/>
              <a:gd name="connsiteX18" fmla="*/ 2126185 w 3656829"/>
              <a:gd name="connsiteY18" fmla="*/ 4283276 h 4283276"/>
              <a:gd name="connsiteX19" fmla="*/ 1603781 w 3656829"/>
              <a:gd name="connsiteY19" fmla="*/ 4283276 h 4283276"/>
              <a:gd name="connsiteX20" fmla="*/ 1008240 w 3656829"/>
              <a:gd name="connsiteY20" fmla="*/ 4283276 h 4283276"/>
              <a:gd name="connsiteX21" fmla="*/ 0 w 3656829"/>
              <a:gd name="connsiteY21" fmla="*/ 4283276 h 4283276"/>
              <a:gd name="connsiteX22" fmla="*/ 0 w 3656829"/>
              <a:gd name="connsiteY22" fmla="*/ 3705034 h 4283276"/>
              <a:gd name="connsiteX23" fmla="*/ 0 w 3656829"/>
              <a:gd name="connsiteY23" fmla="*/ 3169624 h 4283276"/>
              <a:gd name="connsiteX24" fmla="*/ 0 w 3656829"/>
              <a:gd name="connsiteY24" fmla="*/ 2591382 h 4283276"/>
              <a:gd name="connsiteX25" fmla="*/ 0 w 3656829"/>
              <a:gd name="connsiteY25" fmla="*/ 2055972 h 4283276"/>
              <a:gd name="connsiteX26" fmla="*/ 0 w 3656829"/>
              <a:gd name="connsiteY26" fmla="*/ 1520563 h 4283276"/>
              <a:gd name="connsiteX27" fmla="*/ 0 w 3656829"/>
              <a:gd name="connsiteY27" fmla="*/ 985153 h 4283276"/>
              <a:gd name="connsiteX28" fmla="*/ 0 w 3656829"/>
              <a:gd name="connsiteY28" fmla="*/ 578242 h 4283276"/>
              <a:gd name="connsiteX29" fmla="*/ 0 w 3656829"/>
              <a:gd name="connsiteY29" fmla="*/ 0 h 428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656829" h="4283276" fill="none" extrusionOk="0">
                <a:moveTo>
                  <a:pt x="0" y="0"/>
                </a:moveTo>
                <a:cubicBezTo>
                  <a:pt x="163688" y="-9558"/>
                  <a:pt x="279443" y="47311"/>
                  <a:pt x="412699" y="0"/>
                </a:cubicBezTo>
                <a:cubicBezTo>
                  <a:pt x="545955" y="-47311"/>
                  <a:pt x="829517" y="28431"/>
                  <a:pt x="971672" y="0"/>
                </a:cubicBezTo>
                <a:cubicBezTo>
                  <a:pt x="1113827" y="-28431"/>
                  <a:pt x="1315206" y="24336"/>
                  <a:pt x="1457508" y="0"/>
                </a:cubicBezTo>
                <a:cubicBezTo>
                  <a:pt x="1599810" y="-24336"/>
                  <a:pt x="1813814" y="53448"/>
                  <a:pt x="1979912" y="0"/>
                </a:cubicBezTo>
                <a:cubicBezTo>
                  <a:pt x="2146010" y="-53448"/>
                  <a:pt x="2336520" y="71271"/>
                  <a:pt x="2575452" y="0"/>
                </a:cubicBezTo>
                <a:cubicBezTo>
                  <a:pt x="2814384" y="-71271"/>
                  <a:pt x="2899917" y="12813"/>
                  <a:pt x="3024720" y="0"/>
                </a:cubicBezTo>
                <a:cubicBezTo>
                  <a:pt x="3149523" y="-12813"/>
                  <a:pt x="3519560" y="51576"/>
                  <a:pt x="3656829" y="0"/>
                </a:cubicBezTo>
                <a:cubicBezTo>
                  <a:pt x="3697603" y="93077"/>
                  <a:pt x="3616541" y="276751"/>
                  <a:pt x="3656829" y="449744"/>
                </a:cubicBezTo>
                <a:cubicBezTo>
                  <a:pt x="3697117" y="622737"/>
                  <a:pt x="3606982" y="823858"/>
                  <a:pt x="3656829" y="942321"/>
                </a:cubicBezTo>
                <a:cubicBezTo>
                  <a:pt x="3706676" y="1060784"/>
                  <a:pt x="3655053" y="1248002"/>
                  <a:pt x="3656829" y="1477730"/>
                </a:cubicBezTo>
                <a:cubicBezTo>
                  <a:pt x="3658605" y="1707458"/>
                  <a:pt x="3638458" y="1719845"/>
                  <a:pt x="3656829" y="1927474"/>
                </a:cubicBezTo>
                <a:cubicBezTo>
                  <a:pt x="3675200" y="2135103"/>
                  <a:pt x="3590903" y="2376886"/>
                  <a:pt x="3656829" y="2548549"/>
                </a:cubicBezTo>
                <a:cubicBezTo>
                  <a:pt x="3722755" y="2720212"/>
                  <a:pt x="3605992" y="2911235"/>
                  <a:pt x="3656829" y="3083959"/>
                </a:cubicBezTo>
                <a:cubicBezTo>
                  <a:pt x="3707666" y="3256683"/>
                  <a:pt x="3607224" y="3460037"/>
                  <a:pt x="3656829" y="3705034"/>
                </a:cubicBezTo>
                <a:cubicBezTo>
                  <a:pt x="3706434" y="3950031"/>
                  <a:pt x="3617825" y="4151275"/>
                  <a:pt x="3656829" y="4283276"/>
                </a:cubicBezTo>
                <a:cubicBezTo>
                  <a:pt x="3502914" y="4320142"/>
                  <a:pt x="3311243" y="4226034"/>
                  <a:pt x="3170993" y="4283276"/>
                </a:cubicBezTo>
                <a:cubicBezTo>
                  <a:pt x="3030743" y="4340518"/>
                  <a:pt x="2792882" y="4271334"/>
                  <a:pt x="2685157" y="4283276"/>
                </a:cubicBezTo>
                <a:cubicBezTo>
                  <a:pt x="2577432" y="4295218"/>
                  <a:pt x="2390457" y="4269990"/>
                  <a:pt x="2126185" y="4283276"/>
                </a:cubicBezTo>
                <a:cubicBezTo>
                  <a:pt x="1861913" y="4296562"/>
                  <a:pt x="1790602" y="4242514"/>
                  <a:pt x="1603781" y="4283276"/>
                </a:cubicBezTo>
                <a:cubicBezTo>
                  <a:pt x="1416960" y="4324038"/>
                  <a:pt x="1300529" y="4275538"/>
                  <a:pt x="1008240" y="4283276"/>
                </a:cubicBezTo>
                <a:cubicBezTo>
                  <a:pt x="715951" y="4291014"/>
                  <a:pt x="339701" y="4201809"/>
                  <a:pt x="0" y="4283276"/>
                </a:cubicBezTo>
                <a:cubicBezTo>
                  <a:pt x="-55067" y="4043373"/>
                  <a:pt x="11066" y="3881928"/>
                  <a:pt x="0" y="3705034"/>
                </a:cubicBezTo>
                <a:cubicBezTo>
                  <a:pt x="-11066" y="3528140"/>
                  <a:pt x="28963" y="3301401"/>
                  <a:pt x="0" y="3169624"/>
                </a:cubicBezTo>
                <a:cubicBezTo>
                  <a:pt x="-28963" y="3037847"/>
                  <a:pt x="49970" y="2786280"/>
                  <a:pt x="0" y="2591382"/>
                </a:cubicBezTo>
                <a:cubicBezTo>
                  <a:pt x="-49970" y="2396484"/>
                  <a:pt x="23331" y="2168584"/>
                  <a:pt x="0" y="2055972"/>
                </a:cubicBezTo>
                <a:cubicBezTo>
                  <a:pt x="-23331" y="1943360"/>
                  <a:pt x="41933" y="1631502"/>
                  <a:pt x="0" y="1520563"/>
                </a:cubicBezTo>
                <a:cubicBezTo>
                  <a:pt x="-41933" y="1409624"/>
                  <a:pt x="20734" y="1221148"/>
                  <a:pt x="0" y="985153"/>
                </a:cubicBezTo>
                <a:cubicBezTo>
                  <a:pt x="-20734" y="749158"/>
                  <a:pt x="37868" y="689627"/>
                  <a:pt x="0" y="578242"/>
                </a:cubicBezTo>
                <a:cubicBezTo>
                  <a:pt x="-37868" y="466857"/>
                  <a:pt x="12550" y="228230"/>
                  <a:pt x="0" y="0"/>
                </a:cubicBezTo>
                <a:close/>
              </a:path>
              <a:path w="3656829" h="4283276" stroke="0" extrusionOk="0">
                <a:moveTo>
                  <a:pt x="0" y="0"/>
                </a:moveTo>
                <a:cubicBezTo>
                  <a:pt x="210404" y="-35030"/>
                  <a:pt x="306695" y="41969"/>
                  <a:pt x="485836" y="0"/>
                </a:cubicBezTo>
                <a:cubicBezTo>
                  <a:pt x="664977" y="-41969"/>
                  <a:pt x="801512" y="3771"/>
                  <a:pt x="898535" y="0"/>
                </a:cubicBezTo>
                <a:cubicBezTo>
                  <a:pt x="995558" y="-3771"/>
                  <a:pt x="1303214" y="19396"/>
                  <a:pt x="1494076" y="0"/>
                </a:cubicBezTo>
                <a:cubicBezTo>
                  <a:pt x="1684938" y="-19396"/>
                  <a:pt x="1764765" y="20854"/>
                  <a:pt x="1979912" y="0"/>
                </a:cubicBezTo>
                <a:cubicBezTo>
                  <a:pt x="2195059" y="-20854"/>
                  <a:pt x="2317487" y="1046"/>
                  <a:pt x="2465748" y="0"/>
                </a:cubicBezTo>
                <a:cubicBezTo>
                  <a:pt x="2614009" y="-1046"/>
                  <a:pt x="2799553" y="71124"/>
                  <a:pt x="3061288" y="0"/>
                </a:cubicBezTo>
                <a:cubicBezTo>
                  <a:pt x="3323023" y="-71124"/>
                  <a:pt x="3391366" y="60699"/>
                  <a:pt x="3656829" y="0"/>
                </a:cubicBezTo>
                <a:cubicBezTo>
                  <a:pt x="3717627" y="146702"/>
                  <a:pt x="3622663" y="378075"/>
                  <a:pt x="3656829" y="621075"/>
                </a:cubicBezTo>
                <a:cubicBezTo>
                  <a:pt x="3690995" y="864076"/>
                  <a:pt x="3645708" y="931133"/>
                  <a:pt x="3656829" y="1070819"/>
                </a:cubicBezTo>
                <a:cubicBezTo>
                  <a:pt x="3667950" y="1210505"/>
                  <a:pt x="3633092" y="1352919"/>
                  <a:pt x="3656829" y="1520563"/>
                </a:cubicBezTo>
                <a:cubicBezTo>
                  <a:pt x="3680566" y="1688207"/>
                  <a:pt x="3631161" y="1896304"/>
                  <a:pt x="3656829" y="2055972"/>
                </a:cubicBezTo>
                <a:cubicBezTo>
                  <a:pt x="3682497" y="2215640"/>
                  <a:pt x="3605481" y="2374084"/>
                  <a:pt x="3656829" y="2634215"/>
                </a:cubicBezTo>
                <a:cubicBezTo>
                  <a:pt x="3708177" y="2894346"/>
                  <a:pt x="3632852" y="2926827"/>
                  <a:pt x="3656829" y="3041126"/>
                </a:cubicBezTo>
                <a:cubicBezTo>
                  <a:pt x="3680806" y="3155425"/>
                  <a:pt x="3645090" y="3425830"/>
                  <a:pt x="3656829" y="3576535"/>
                </a:cubicBezTo>
                <a:cubicBezTo>
                  <a:pt x="3668568" y="3727240"/>
                  <a:pt x="3574716" y="4042324"/>
                  <a:pt x="3656829" y="4283276"/>
                </a:cubicBezTo>
                <a:cubicBezTo>
                  <a:pt x="3527109" y="4333109"/>
                  <a:pt x="3308275" y="4251801"/>
                  <a:pt x="3134425" y="4283276"/>
                </a:cubicBezTo>
                <a:cubicBezTo>
                  <a:pt x="2960575" y="4314751"/>
                  <a:pt x="2818148" y="4231889"/>
                  <a:pt x="2538884" y="4283276"/>
                </a:cubicBezTo>
                <a:cubicBezTo>
                  <a:pt x="2259620" y="4334663"/>
                  <a:pt x="2162243" y="4224897"/>
                  <a:pt x="2016480" y="4283276"/>
                </a:cubicBezTo>
                <a:cubicBezTo>
                  <a:pt x="1870717" y="4341655"/>
                  <a:pt x="1732046" y="4235973"/>
                  <a:pt x="1603781" y="4283276"/>
                </a:cubicBezTo>
                <a:cubicBezTo>
                  <a:pt x="1475516" y="4330579"/>
                  <a:pt x="1286376" y="4262758"/>
                  <a:pt x="1154513" y="4283276"/>
                </a:cubicBezTo>
                <a:cubicBezTo>
                  <a:pt x="1022650" y="4303794"/>
                  <a:pt x="726608" y="4253222"/>
                  <a:pt x="558972" y="4283276"/>
                </a:cubicBezTo>
                <a:cubicBezTo>
                  <a:pt x="391336" y="4313330"/>
                  <a:pt x="141024" y="4238644"/>
                  <a:pt x="0" y="4283276"/>
                </a:cubicBezTo>
                <a:cubicBezTo>
                  <a:pt x="-16054" y="4115341"/>
                  <a:pt x="10170" y="4034289"/>
                  <a:pt x="0" y="3833532"/>
                </a:cubicBezTo>
                <a:cubicBezTo>
                  <a:pt x="-10170" y="3632775"/>
                  <a:pt x="21162" y="3489572"/>
                  <a:pt x="0" y="3340955"/>
                </a:cubicBezTo>
                <a:cubicBezTo>
                  <a:pt x="-21162" y="3192338"/>
                  <a:pt x="45413" y="3109027"/>
                  <a:pt x="0" y="2934044"/>
                </a:cubicBezTo>
                <a:cubicBezTo>
                  <a:pt x="-45413" y="2759061"/>
                  <a:pt x="35045" y="2649790"/>
                  <a:pt x="0" y="2527133"/>
                </a:cubicBezTo>
                <a:cubicBezTo>
                  <a:pt x="-35045" y="2404476"/>
                  <a:pt x="49390" y="2094841"/>
                  <a:pt x="0" y="1948891"/>
                </a:cubicBezTo>
                <a:cubicBezTo>
                  <a:pt x="-49390" y="1802941"/>
                  <a:pt x="21773" y="1693152"/>
                  <a:pt x="0" y="1499147"/>
                </a:cubicBezTo>
                <a:cubicBezTo>
                  <a:pt x="-21773" y="1305142"/>
                  <a:pt x="31598" y="1029230"/>
                  <a:pt x="0" y="878072"/>
                </a:cubicBezTo>
                <a:cubicBezTo>
                  <a:pt x="-31598" y="726915"/>
                  <a:pt x="63131" y="373827"/>
                  <a:pt x="0" y="0"/>
                </a:cubicBezTo>
                <a:close/>
              </a:path>
            </a:pathLst>
          </a:custGeom>
          <a:ln w="22225">
            <a:solidFill>
              <a:srgbClr val="0070C0"/>
            </a:solidFill>
            <a:extLst>
              <a:ext uri="{C807C97D-BFC1-408E-A445-0C87EB9F89A2}">
                <ask:lineSketchStyleProps xmlns:ask="http://schemas.microsoft.com/office/drawing/2018/sketchyshapes" sd="1219033472">
                  <ask:type>
                    <ask:lineSketchScribble/>
                  </ask:type>
                </ask:lineSketchStyleProps>
              </a:ext>
            </a:extLst>
          </a:ln>
        </p:spPr>
        <p:txBody>
          <a:bodyPr>
            <a:normAutofit fontScale="85000" lnSpcReduction="20000"/>
          </a:bodyPr>
          <a:lstStyle/>
          <a:p>
            <a:pPr algn="ctr"/>
            <a:endParaRPr lang="en-US" sz="1700" dirty="0"/>
          </a:p>
          <a:p>
            <a:pPr algn="ctr"/>
            <a:r>
              <a:rPr lang="en-US" sz="3200" dirty="0"/>
              <a:t> Dizziness, nausea</a:t>
            </a:r>
          </a:p>
          <a:p>
            <a:pPr algn="ctr"/>
            <a:r>
              <a:rPr lang="en-US" sz="3200" dirty="0"/>
              <a:t>Loss of motor coordination</a:t>
            </a:r>
          </a:p>
          <a:p>
            <a:pPr algn="ctr"/>
            <a:r>
              <a:rPr lang="en-US" sz="3200" dirty="0"/>
              <a:t>Drowsiness</a:t>
            </a:r>
          </a:p>
          <a:p>
            <a:pPr algn="ctr"/>
            <a:r>
              <a:rPr lang="en-US" sz="3200" dirty="0"/>
              <a:t>Eating and sleeping problems, increased appetite</a:t>
            </a:r>
          </a:p>
          <a:p>
            <a:pPr algn="ctr"/>
            <a:r>
              <a:rPr lang="en-US" sz="3200" dirty="0"/>
              <a:t>Increased risk of chronic cough, bronchitis </a:t>
            </a:r>
          </a:p>
          <a:p>
            <a:pPr algn="ctr"/>
            <a:r>
              <a:rPr lang="en-US" sz="3200" dirty="0"/>
              <a:t>Increased risk of schizophrenia in vulnerable individuals</a:t>
            </a:r>
          </a:p>
          <a:p>
            <a:pPr algn="ctr"/>
            <a:r>
              <a:rPr lang="en-US" sz="3200" dirty="0"/>
              <a:t>Respiratory ailments</a:t>
            </a:r>
          </a:p>
          <a:p>
            <a:pPr algn="ctr"/>
            <a:endParaRPr lang="en-US" sz="3200" dirty="0"/>
          </a:p>
          <a:p>
            <a:pPr algn="ctr"/>
            <a:endParaRPr lang="en-US" sz="3200" dirty="0"/>
          </a:p>
          <a:p>
            <a:pPr marL="0" indent="0" algn="ctr">
              <a:buNone/>
            </a:pPr>
            <a:endParaRPr lang="en-US" dirty="0"/>
          </a:p>
        </p:txBody>
      </p:sp>
      <p:sp>
        <p:nvSpPr>
          <p:cNvPr id="6" name="Content Placeholder 5">
            <a:extLst>
              <a:ext uri="{FF2B5EF4-FFF2-40B4-BE49-F238E27FC236}">
                <a16:creationId xmlns:a16="http://schemas.microsoft.com/office/drawing/2014/main" id="{EB96A793-D0F5-4A04-98C7-588A051B5273}"/>
              </a:ext>
            </a:extLst>
          </p:cNvPr>
          <p:cNvSpPr>
            <a:spLocks noGrp="1"/>
          </p:cNvSpPr>
          <p:nvPr>
            <p:ph sz="quarter" idx="4"/>
          </p:nvPr>
        </p:nvSpPr>
        <p:spPr>
          <a:xfrm>
            <a:off x="1305810" y="2770710"/>
            <a:ext cx="2007839" cy="782924"/>
          </a:xfrm>
        </p:spPr>
        <p:txBody>
          <a:bodyPr>
            <a:normAutofit fontScale="85000" lnSpcReduction="20000"/>
          </a:bodyPr>
          <a:lstStyle/>
          <a:p>
            <a:pPr marL="0" indent="0" algn="ctr">
              <a:buNone/>
            </a:pPr>
            <a:r>
              <a:rPr lang="en-US" sz="4800" dirty="0"/>
              <a:t>ADDICTION</a:t>
            </a:r>
          </a:p>
        </p:txBody>
      </p:sp>
      <p:pic>
        <p:nvPicPr>
          <p:cNvPr id="5" name="Picture 4">
            <a:extLst>
              <a:ext uri="{FF2B5EF4-FFF2-40B4-BE49-F238E27FC236}">
                <a16:creationId xmlns:a16="http://schemas.microsoft.com/office/drawing/2014/main" id="{A0086A5C-32AE-40F1-8567-E96EDCCD0CAF}"/>
              </a:ext>
              <a:ext uri="{C183D7F6-B498-43B3-948B-1728B52AA6E4}">
                <adec:decorative xmlns:adec="http://schemas.microsoft.com/office/drawing/2017/decorative" val="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81390" y="3063849"/>
            <a:ext cx="3056680" cy="3056680"/>
          </a:xfrm>
          <a:prstGeom prst="rect">
            <a:avLst/>
          </a:prstGeom>
        </p:spPr>
      </p:pic>
      <p:sp>
        <p:nvSpPr>
          <p:cNvPr id="9" name="TextBox 8">
            <a:extLst>
              <a:ext uri="{FF2B5EF4-FFF2-40B4-BE49-F238E27FC236}">
                <a16:creationId xmlns:a16="http://schemas.microsoft.com/office/drawing/2014/main" id="{B9E2330B-6C02-4833-84F1-8344473E27E7}"/>
              </a:ext>
            </a:extLst>
          </p:cNvPr>
          <p:cNvSpPr txBox="1"/>
          <p:nvPr/>
        </p:nvSpPr>
        <p:spPr>
          <a:xfrm>
            <a:off x="8154988" y="2955268"/>
            <a:ext cx="3200400" cy="1477328"/>
          </a:xfrm>
          <a:prstGeom prst="rect">
            <a:avLst/>
          </a:prstGeom>
          <a:noFill/>
        </p:spPr>
        <p:txBody>
          <a:bodyPr wrap="square" rtlCol="0">
            <a:spAutoFit/>
          </a:bodyPr>
          <a:lstStyle/>
          <a:p>
            <a:pPr algn="ctr"/>
            <a:r>
              <a:rPr lang="en-US" sz="3600" dirty="0"/>
              <a:t>INCREASED HEART RATE, LOWERED BLOOD PRESSURE</a:t>
            </a:r>
          </a:p>
          <a:p>
            <a:endParaRPr lang="en-US" dirty="0"/>
          </a:p>
        </p:txBody>
      </p:sp>
      <p:pic>
        <p:nvPicPr>
          <p:cNvPr id="12" name="Picture 11" descr="A picture containing person, person&#10;&#10;Description automatically generated">
            <a:extLst>
              <a:ext uri="{FF2B5EF4-FFF2-40B4-BE49-F238E27FC236}">
                <a16:creationId xmlns:a16="http://schemas.microsoft.com/office/drawing/2014/main" id="{BC186D81-B8AB-45B9-A62C-B3EB8B04B060}"/>
              </a:ext>
            </a:extLst>
          </p:cNvPr>
          <p:cNvPicPr>
            <a:picLocks noChangeAspect="1"/>
          </p:cNvPicPr>
          <p:nvPr/>
        </p:nvPicPr>
        <p:blipFill>
          <a:blip r:embed="rId3"/>
          <a:stretch>
            <a:fillRect/>
          </a:stretch>
        </p:blipFill>
        <p:spPr>
          <a:xfrm>
            <a:off x="8198108" y="4248038"/>
            <a:ext cx="3157280" cy="1229629"/>
          </a:xfrm>
          <a:prstGeom prst="rect">
            <a:avLst/>
          </a:prstGeom>
        </p:spPr>
      </p:pic>
    </p:spTree>
    <p:extLst>
      <p:ext uri="{BB962C8B-B14F-4D97-AF65-F5344CB8AC3E}">
        <p14:creationId xmlns:p14="http://schemas.microsoft.com/office/powerpoint/2010/main" val="237881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99FF">
            <a:alpha val="24706"/>
          </a:srgbClr>
        </a:solidFill>
        <a:effectLst/>
      </p:bgPr>
    </p:bg>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AC70A0AD-4A0C-40FD-A774-6B09C1736F33}"/>
              </a:ext>
            </a:extLst>
          </p:cNvPr>
          <p:cNvSpPr>
            <a:spLocks noGrp="1"/>
          </p:cNvSpPr>
          <p:nvPr>
            <p:ph type="title"/>
          </p:nvPr>
        </p:nvSpPr>
        <p:spPr/>
        <p:txBody>
          <a:bodyPr/>
          <a:lstStyle/>
          <a:p>
            <a:r>
              <a:rPr lang="en-US" dirty="0"/>
              <a:t>Emotional </a:t>
            </a:r>
          </a:p>
        </p:txBody>
      </p:sp>
      <p:sp>
        <p:nvSpPr>
          <p:cNvPr id="4" name="Content Placeholder 3">
            <a:extLst>
              <a:ext uri="{FF2B5EF4-FFF2-40B4-BE49-F238E27FC236}">
                <a16:creationId xmlns:a16="http://schemas.microsoft.com/office/drawing/2014/main" id="{947F062E-956B-4680-B26F-D1CA5D55B048}"/>
              </a:ext>
            </a:extLst>
          </p:cNvPr>
          <p:cNvSpPr>
            <a:spLocks noGrp="1"/>
          </p:cNvSpPr>
          <p:nvPr>
            <p:ph sz="half" idx="2"/>
          </p:nvPr>
        </p:nvSpPr>
        <p:spPr>
          <a:xfrm>
            <a:off x="1188652" y="2209741"/>
            <a:ext cx="10608505" cy="800177"/>
          </a:xfrm>
        </p:spPr>
        <p:txBody>
          <a:bodyPr>
            <a:normAutofit/>
          </a:bodyPr>
          <a:lstStyle/>
          <a:p>
            <a:pPr marL="0" indent="0">
              <a:buNone/>
            </a:pPr>
            <a:r>
              <a:rPr lang="en-US" sz="3600" dirty="0"/>
              <a:t>Marijuana may increase the risk of anxiety, depression, and attitude/personality changes</a:t>
            </a:r>
          </a:p>
        </p:txBody>
      </p:sp>
      <p:sp>
        <p:nvSpPr>
          <p:cNvPr id="11" name="Content Placeholder 10">
            <a:extLst>
              <a:ext uri="{FF2B5EF4-FFF2-40B4-BE49-F238E27FC236}">
                <a16:creationId xmlns:a16="http://schemas.microsoft.com/office/drawing/2014/main" id="{38401151-47ED-4A91-BB32-1E8E0B90F771}"/>
              </a:ext>
            </a:extLst>
          </p:cNvPr>
          <p:cNvSpPr>
            <a:spLocks noGrp="1"/>
          </p:cNvSpPr>
          <p:nvPr>
            <p:ph sz="quarter" idx="14"/>
          </p:nvPr>
        </p:nvSpPr>
        <p:spPr>
          <a:xfrm>
            <a:off x="902927" y="3333713"/>
            <a:ext cx="2329866" cy="2752742"/>
          </a:xfrm>
        </p:spPr>
        <p:txBody>
          <a:bodyPr>
            <a:normAutofit/>
          </a:bodyPr>
          <a:lstStyle/>
          <a:p>
            <a:pPr marL="0" indent="0" algn="ctr">
              <a:buNone/>
            </a:pPr>
            <a:r>
              <a:rPr lang="en-US" sz="3600" dirty="0"/>
              <a:t>Using marijuana causes difficulty holding back and controlling emotions</a:t>
            </a:r>
          </a:p>
          <a:p>
            <a:pPr marL="0" indent="0" algn="ctr">
              <a:buNone/>
            </a:pPr>
            <a:endParaRPr lang="en-US" dirty="0"/>
          </a:p>
        </p:txBody>
      </p:sp>
      <p:sp>
        <p:nvSpPr>
          <p:cNvPr id="2" name="Rectangle 1">
            <a:extLst>
              <a:ext uri="{FF2B5EF4-FFF2-40B4-BE49-F238E27FC236}">
                <a16:creationId xmlns:a16="http://schemas.microsoft.com/office/drawing/2014/main" id="{FEB5BB7A-B9C9-4645-8018-15226A9C2D56}"/>
              </a:ext>
            </a:extLst>
          </p:cNvPr>
          <p:cNvSpPr/>
          <p:nvPr/>
        </p:nvSpPr>
        <p:spPr>
          <a:xfrm>
            <a:off x="8702091" y="3111318"/>
            <a:ext cx="2244166" cy="3046988"/>
          </a:xfrm>
          <a:prstGeom prst="rect">
            <a:avLst/>
          </a:prstGeom>
        </p:spPr>
        <p:txBody>
          <a:bodyPr wrap="square">
            <a:spAutoFit/>
          </a:bodyPr>
          <a:lstStyle/>
          <a:p>
            <a:pPr algn="ctr"/>
            <a:r>
              <a:rPr lang="en-US" sz="3200" dirty="0"/>
              <a:t>Using marijuana as a coping method for anxiety, depression or stress stunts the emotional coping process</a:t>
            </a:r>
          </a:p>
        </p:txBody>
      </p:sp>
      <p:pic>
        <p:nvPicPr>
          <p:cNvPr id="5" name="Picture 4">
            <a:extLst>
              <a:ext uri="{FF2B5EF4-FFF2-40B4-BE49-F238E27FC236}">
                <a16:creationId xmlns:a16="http://schemas.microsoft.com/office/drawing/2014/main" id="{0B03528D-9F8C-417A-B09E-8C44ACF8BAE3}"/>
              </a:ext>
              <a:ext uri="{C183D7F6-B498-43B3-948B-1728B52AA6E4}">
                <adec:decorative xmlns:adec="http://schemas.microsoft.com/office/drawing/2017/decorative" val="1"/>
              </a:ext>
            </a:extLst>
          </p:cNvPr>
          <p:cNvPicPr>
            <a:picLocks noChangeAspect="1"/>
          </p:cNvPicPr>
          <p:nvPr/>
        </p:nvPicPr>
        <p:blipFill rotWithShape="1">
          <a:blip r:embed="rId3">
            <a:clrChange>
              <a:clrFrom>
                <a:srgbClr val="C5616B"/>
              </a:clrFrom>
              <a:clrTo>
                <a:srgbClr val="C5616B">
                  <a:alpha val="0"/>
                </a:srgbClr>
              </a:clrTo>
            </a:clrChange>
          </a:blip>
          <a:srcRect l="2189" t="10508" b="13051"/>
          <a:stretch/>
        </p:blipFill>
        <p:spPr>
          <a:xfrm>
            <a:off x="3489910" y="2609829"/>
            <a:ext cx="4937154" cy="4295775"/>
          </a:xfrm>
          <a:prstGeom prst="rect">
            <a:avLst/>
          </a:prstGeom>
        </p:spPr>
      </p:pic>
    </p:spTree>
    <p:extLst>
      <p:ext uri="{BB962C8B-B14F-4D97-AF65-F5344CB8AC3E}">
        <p14:creationId xmlns:p14="http://schemas.microsoft.com/office/powerpoint/2010/main" val="2097494936"/>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2896BB-5566-4403-84AA-2FD10D9622B9}">
  <ds:schemaRefs>
    <ds:schemaRef ds:uri="http://schemas.microsoft.com/sharepoint/v3/contenttype/forms"/>
  </ds:schemaRefs>
</ds:datastoreItem>
</file>

<file path=customXml/itemProps2.xml><?xml version="1.0" encoding="utf-8"?>
<ds:datastoreItem xmlns:ds="http://schemas.openxmlformats.org/officeDocument/2006/customXml" ds:itemID="{DFA8DA88-2D67-4B30-8205-C52078711284}">
  <ds:schemaRefs>
    <ds:schemaRef ds:uri="http://schemas.microsoft.com/office/2006/metadata/properties"/>
    <ds:schemaRef ds:uri="http://schemas.microsoft.com/office/2006/documentManagement/types"/>
    <ds:schemaRef ds:uri="http://www.w3.org/XML/1998/namespace"/>
    <ds:schemaRef ds:uri="http://purl.org/dc/dcmitype/"/>
    <ds:schemaRef ds:uri="http://purl.org/dc/terms/"/>
    <ds:schemaRef ds:uri="16c05727-aa75-4e4a-9b5f-8a80a1165891"/>
    <ds:schemaRef ds:uri="http://schemas.openxmlformats.org/package/2006/metadata/core-properties"/>
    <ds:schemaRef ds:uri="71af3243-3dd4-4a8d-8c0d-dd76da1f02a5"/>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9CFB608F-E2ED-4AA5-B472-3C2C89444F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898</Words>
  <Application>Microsoft Office PowerPoint</Application>
  <PresentationFormat>Widescreen</PresentationFormat>
  <Paragraphs>79</Paragraphs>
  <Slides>14</Slides>
  <Notes>8</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The Hand Black</vt:lpstr>
      <vt:lpstr>The Serif Hand Black</vt:lpstr>
      <vt:lpstr>SketchyVTI</vt:lpstr>
      <vt:lpstr>Marijuana &amp; your health</vt:lpstr>
      <vt:lpstr>What is marijuana?</vt:lpstr>
      <vt:lpstr> </vt:lpstr>
      <vt:lpstr>Marijuana edibles </vt:lpstr>
      <vt:lpstr>Marijuana &amp;  the four circles of self-care</vt:lpstr>
      <vt:lpstr>PowerPoint Presentation</vt:lpstr>
      <vt:lpstr>mental </vt:lpstr>
      <vt:lpstr>physical </vt:lpstr>
      <vt:lpstr>Emotional </vt:lpstr>
      <vt:lpstr>social </vt:lpstr>
      <vt:lpstr>VIDEO: EFFECTS OF CANNABIS ON THE TEENAGE BRAIN</vt:lpstr>
      <vt:lpstr>Be your best self!</vt:lpstr>
      <vt:lpstr>Get help if you need it!</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2020-11-05T17:14:23Z</dcterms:created>
  <dcterms:modified xsi:type="dcterms:W3CDTF">2020-11-17T16:28:02Z</dcterms:modified>
</cp:coreProperties>
</file>