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64" r:id="rId3"/>
    <p:sldId id="266" r:id="rId4"/>
    <p:sldId id="269" r:id="rId5"/>
    <p:sldId id="268" r:id="rId6"/>
    <p:sldId id="275" r:id="rId7"/>
    <p:sldId id="260" r:id="rId8"/>
    <p:sldId id="271" r:id="rId9"/>
    <p:sldId id="273" r:id="rId10"/>
    <p:sldId id="270" r:id="rId11"/>
    <p:sldId id="262" r:id="rId12"/>
    <p:sldId id="25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249" autoAdjust="0"/>
  </p:normalViewPr>
  <p:slideViewPr>
    <p:cSldViewPr snapToGrid="0">
      <p:cViewPr varScale="1">
        <p:scale>
          <a:sx n="68" d="100"/>
          <a:sy n="68" d="100"/>
        </p:scale>
        <p:origin x="6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9/11/2019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9/11/2019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9/11/2019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9/11/2019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9/11/2019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9/11/2019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9/11/2019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vhb0eMInO-I&amp;feature=youtu.be"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creativecommons.org/licenses/by-sa/3.0/" TargetMode="Externa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4.jpeg"/><Relationship Id="rId7"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hyperlink" Target="http://dailyyak.louch.org/2008_01_01_archive.html" TargetMode="Externa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mailto:wpatton@cvs.k12.mi.u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46CB-ED02-4D6C-A7FA-34FAC24F0AAF}"/>
              </a:ext>
            </a:extLst>
          </p:cNvPr>
          <p:cNvSpPr>
            <a:spLocks noGrp="1"/>
          </p:cNvSpPr>
          <p:nvPr>
            <p:ph type="title"/>
          </p:nvPr>
        </p:nvSpPr>
        <p:spPr>
          <a:xfrm>
            <a:off x="1855034" y="405872"/>
            <a:ext cx="6397155" cy="1151965"/>
          </a:xfrm>
        </p:spPr>
        <p:txBody>
          <a:bodyPr>
            <a:normAutofit/>
          </a:bodyPr>
          <a:lstStyle/>
          <a:p>
            <a:r>
              <a:rPr lang="en-US" sz="4600" dirty="0"/>
              <a:t>What is watch d.o.g.s.?</a:t>
            </a:r>
          </a:p>
        </p:txBody>
      </p:sp>
      <p:sp>
        <p:nvSpPr>
          <p:cNvPr id="3" name="Content Placeholder 2">
            <a:extLst>
              <a:ext uri="{FF2B5EF4-FFF2-40B4-BE49-F238E27FC236}">
                <a16:creationId xmlns:a16="http://schemas.microsoft.com/office/drawing/2014/main" id="{BBE3DE0E-7A00-46E0-9AD5-51378C4A912D}"/>
              </a:ext>
            </a:extLst>
          </p:cNvPr>
          <p:cNvSpPr>
            <a:spLocks noGrp="1"/>
          </p:cNvSpPr>
          <p:nvPr>
            <p:ph sz="quarter" idx="13"/>
          </p:nvPr>
        </p:nvSpPr>
        <p:spPr>
          <a:xfrm>
            <a:off x="5305342" y="2333853"/>
            <a:ext cx="6397157" cy="3676927"/>
          </a:xfrm>
        </p:spPr>
        <p:txBody>
          <a:bodyPr vert="horz" lIns="91440" tIns="45720" rIns="91440" bIns="45720" rtlCol="0" anchor="t">
            <a:noAutofit/>
          </a:bodyPr>
          <a:lstStyle/>
          <a:p>
            <a:pPr marL="0" indent="0" algn="ctr">
              <a:buNone/>
            </a:pPr>
            <a:r>
              <a:rPr lang="en-US" sz="2800" dirty="0">
                <a:solidFill>
                  <a:schemeClr val="accent1">
                    <a:lumMod val="75000"/>
                  </a:schemeClr>
                </a:solidFill>
                <a:hlinkClick r:id="rId3">
                  <a:extLst>
                    <a:ext uri="{A12FA001-AC4F-418D-AE19-62706E023703}">
                      <ahyp:hlinkClr xmlns:ahyp="http://schemas.microsoft.com/office/drawing/2018/hyperlinkcolor" val="tx"/>
                    </a:ext>
                  </a:extLst>
                </a:hlinkClick>
              </a:rPr>
              <a:t>Your Impact Counts</a:t>
            </a:r>
            <a:endParaRPr lang="en-US" sz="2800" dirty="0">
              <a:solidFill>
                <a:schemeClr val="accent1">
                  <a:lumMod val="75000"/>
                </a:schemeClr>
              </a:solidFill>
            </a:endParaRPr>
          </a:p>
          <a:p>
            <a:r>
              <a:rPr lang="en-US" sz="2800" dirty="0"/>
              <a:t>For our school Watch d.o.g.s. are fathers and/or male guardians who volunteer for at least one day each year at Sequoyah helping during </a:t>
            </a:r>
            <a:r>
              <a:rPr lang="en-US" sz="2800" u="sng" dirty="0"/>
              <a:t>all lunches and recess.</a:t>
            </a:r>
          </a:p>
        </p:txBody>
      </p:sp>
      <p:pic>
        <p:nvPicPr>
          <p:cNvPr id="4" name="Picture 4" descr="A picture containing clipart&#10;&#10;Description generated with very high confidence">
            <a:extLst>
              <a:ext uri="{FF2B5EF4-FFF2-40B4-BE49-F238E27FC236}">
                <a16:creationId xmlns:a16="http://schemas.microsoft.com/office/drawing/2014/main" id="{96625795-CB07-422A-852B-8D02A2A2242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018998" y="249409"/>
            <a:ext cx="2250689" cy="1744284"/>
          </a:xfrm>
          <a:prstGeom prst="rect">
            <a:avLst/>
          </a:prstGeom>
          <a:ln w="57150" cmpd="thinThick">
            <a:solidFill>
              <a:schemeClr val="bg1">
                <a:lumMod val="50000"/>
              </a:schemeClr>
            </a:solidFill>
            <a:miter lim="800000"/>
          </a:ln>
        </p:spPr>
      </p:pic>
      <p:pic>
        <p:nvPicPr>
          <p:cNvPr id="6" name="Picture 5">
            <a:extLst>
              <a:ext uri="{FF2B5EF4-FFF2-40B4-BE49-F238E27FC236}">
                <a16:creationId xmlns:a16="http://schemas.microsoft.com/office/drawing/2014/main" id="{37C0BA23-A310-4B60-B827-6221B4D139BE}"/>
              </a:ext>
            </a:extLst>
          </p:cNvPr>
          <p:cNvPicPr>
            <a:picLocks noChangeAspect="1"/>
          </p:cNvPicPr>
          <p:nvPr/>
        </p:nvPicPr>
        <p:blipFill>
          <a:blip r:embed="rId6"/>
          <a:stretch>
            <a:fillRect/>
          </a:stretch>
        </p:blipFill>
        <p:spPr>
          <a:xfrm>
            <a:off x="144906" y="1557837"/>
            <a:ext cx="5160436" cy="3999766"/>
          </a:xfrm>
          <a:prstGeom prst="rect">
            <a:avLst/>
          </a:prstGeom>
        </p:spPr>
      </p:pic>
    </p:spTree>
    <p:extLst>
      <p:ext uri="{BB962C8B-B14F-4D97-AF65-F5344CB8AC3E}">
        <p14:creationId xmlns:p14="http://schemas.microsoft.com/office/powerpoint/2010/main" val="1175412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530A-5CEC-408D-A896-CC0174978953}"/>
              </a:ext>
            </a:extLst>
          </p:cNvPr>
          <p:cNvSpPr>
            <a:spLocks noGrp="1"/>
          </p:cNvSpPr>
          <p:nvPr>
            <p:ph type="title"/>
          </p:nvPr>
        </p:nvSpPr>
        <p:spPr/>
        <p:txBody>
          <a:bodyPr>
            <a:normAutofit/>
          </a:bodyPr>
          <a:lstStyle/>
          <a:p>
            <a:pPr algn="ctr"/>
            <a:r>
              <a:rPr lang="en-US" dirty="0"/>
              <a:t>Sign up now to be a watch </a:t>
            </a:r>
            <a:r>
              <a:rPr lang="en-US" dirty="0" err="1"/>
              <a:t>d.o.g</a:t>
            </a:r>
            <a:r>
              <a:rPr lang="en-US" dirty="0"/>
              <a:t>.</a:t>
            </a:r>
          </a:p>
        </p:txBody>
      </p:sp>
      <p:sp>
        <p:nvSpPr>
          <p:cNvPr id="3" name="Content Placeholder 2">
            <a:extLst>
              <a:ext uri="{FF2B5EF4-FFF2-40B4-BE49-F238E27FC236}">
                <a16:creationId xmlns:a16="http://schemas.microsoft.com/office/drawing/2014/main" id="{A386D1DE-3B4A-4685-89AF-5777534976A5}"/>
              </a:ext>
            </a:extLst>
          </p:cNvPr>
          <p:cNvSpPr>
            <a:spLocks noGrp="1"/>
          </p:cNvSpPr>
          <p:nvPr>
            <p:ph sz="quarter" idx="13"/>
          </p:nvPr>
        </p:nvSpPr>
        <p:spPr/>
        <p:txBody>
          <a:bodyPr>
            <a:normAutofit lnSpcReduction="10000"/>
          </a:bodyPr>
          <a:lstStyle/>
          <a:p>
            <a:r>
              <a:rPr lang="en-US" sz="4000" dirty="0"/>
              <a:t>Go to the Sequoyah website and look for…</a:t>
            </a:r>
          </a:p>
          <a:p>
            <a:r>
              <a:rPr lang="en-US" sz="4000" dirty="0"/>
              <a:t>Parents/students tab</a:t>
            </a:r>
          </a:p>
          <a:p>
            <a:r>
              <a:rPr lang="en-US" sz="4000" dirty="0"/>
              <a:t>Then click on watch </a:t>
            </a:r>
            <a:r>
              <a:rPr lang="en-US" sz="4000" dirty="0" err="1"/>
              <a:t>d.o.g.s</a:t>
            </a:r>
            <a:r>
              <a:rPr lang="en-US" sz="4000" dirty="0"/>
              <a:t>.   </a:t>
            </a:r>
          </a:p>
          <a:p>
            <a:r>
              <a:rPr lang="en-US" sz="4000" dirty="0"/>
              <a:t>Find the sign up genius link</a:t>
            </a:r>
            <a:endParaRPr lang="en-US" sz="3800" dirty="0"/>
          </a:p>
          <a:p>
            <a:pPr marL="0" indent="0">
              <a:buNone/>
            </a:pPr>
            <a:endParaRPr lang="en-US" dirty="0"/>
          </a:p>
        </p:txBody>
      </p:sp>
      <p:pic>
        <p:nvPicPr>
          <p:cNvPr id="5" name="Picture 4" descr="A picture containing clipart&#10;&#10;Description automatically generated">
            <a:extLst>
              <a:ext uri="{FF2B5EF4-FFF2-40B4-BE49-F238E27FC236}">
                <a16:creationId xmlns:a16="http://schemas.microsoft.com/office/drawing/2014/main" id="{157AEF68-825C-4F64-BA77-A4E457901F07}"/>
              </a:ext>
            </a:extLst>
          </p:cNvPr>
          <p:cNvPicPr>
            <a:picLocks noChangeAspect="1"/>
          </p:cNvPicPr>
          <p:nvPr/>
        </p:nvPicPr>
        <p:blipFill>
          <a:blip r:embed="rId2"/>
          <a:stretch>
            <a:fillRect/>
          </a:stretch>
        </p:blipFill>
        <p:spPr>
          <a:xfrm>
            <a:off x="8167066" y="2924443"/>
            <a:ext cx="3339134" cy="2579348"/>
          </a:xfrm>
          <a:prstGeom prst="rect">
            <a:avLst/>
          </a:prstGeom>
        </p:spPr>
      </p:pic>
    </p:spTree>
    <p:extLst>
      <p:ext uri="{BB962C8B-B14F-4D97-AF65-F5344CB8AC3E}">
        <p14:creationId xmlns:p14="http://schemas.microsoft.com/office/powerpoint/2010/main" val="1257449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3C12-0BC2-44FA-824A-51032F8A81E8}"/>
              </a:ext>
            </a:extLst>
          </p:cNvPr>
          <p:cNvSpPr>
            <a:spLocks noGrp="1"/>
          </p:cNvSpPr>
          <p:nvPr>
            <p:ph type="title"/>
          </p:nvPr>
        </p:nvSpPr>
        <p:spPr>
          <a:xfrm>
            <a:off x="585159" y="110706"/>
            <a:ext cx="10396882" cy="1151965"/>
          </a:xfrm>
        </p:spPr>
        <p:txBody>
          <a:bodyPr/>
          <a:lstStyle/>
          <a:p>
            <a:pPr algn="ctr"/>
            <a:r>
              <a:rPr lang="en-US" dirty="0"/>
              <a:t>NEW D.O.G.S. PLEASE EMAIL US</a:t>
            </a:r>
          </a:p>
        </p:txBody>
      </p:sp>
      <p:sp>
        <p:nvSpPr>
          <p:cNvPr id="3" name="Content Placeholder 2">
            <a:extLst>
              <a:ext uri="{FF2B5EF4-FFF2-40B4-BE49-F238E27FC236}">
                <a16:creationId xmlns:a16="http://schemas.microsoft.com/office/drawing/2014/main" id="{A16B5270-E16F-435B-8A28-606492FD6685}"/>
              </a:ext>
            </a:extLst>
          </p:cNvPr>
          <p:cNvSpPr>
            <a:spLocks noGrp="1"/>
          </p:cNvSpPr>
          <p:nvPr>
            <p:ph sz="quarter" idx="13"/>
          </p:nvPr>
        </p:nvSpPr>
        <p:spPr>
          <a:xfrm>
            <a:off x="498894" y="2997924"/>
            <a:ext cx="10394707" cy="3124284"/>
          </a:xfrm>
        </p:spPr>
        <p:txBody>
          <a:bodyPr vert="horz" lIns="91440" tIns="45720" rIns="91440" bIns="45720" rtlCol="0" anchor="ctr">
            <a:noAutofit/>
          </a:bodyPr>
          <a:lstStyle/>
          <a:p>
            <a:pPr>
              <a:buFont typeface="Wingdings" panose="020B0604020202020204" pitchFamily="34" charset="0"/>
              <a:buChar char="§"/>
            </a:pPr>
            <a:r>
              <a:rPr lang="en-US" sz="3200" dirty="0"/>
              <a:t>First and last name </a:t>
            </a:r>
          </a:p>
          <a:p>
            <a:pPr>
              <a:buFont typeface="Wingdings" panose="020B0604020202020204" pitchFamily="34" charset="0"/>
              <a:buChar char="§"/>
            </a:pPr>
            <a:r>
              <a:rPr lang="en-US" sz="3200" dirty="0"/>
              <a:t>Phone number </a:t>
            </a:r>
          </a:p>
          <a:p>
            <a:pPr>
              <a:buFont typeface="Wingdings" panose="020B0604020202020204" pitchFamily="34" charset="0"/>
              <a:buChar char="§"/>
            </a:pPr>
            <a:r>
              <a:rPr lang="en-US" sz="3200" dirty="0"/>
              <a:t>Email address  </a:t>
            </a:r>
          </a:p>
          <a:p>
            <a:pPr>
              <a:buFont typeface="Wingdings" panose="020B0604020202020204" pitchFamily="34" charset="0"/>
              <a:buChar char="§"/>
            </a:pPr>
            <a:r>
              <a:rPr lang="en-US" sz="3200" dirty="0"/>
              <a:t>children's names, </a:t>
            </a:r>
          </a:p>
          <a:p>
            <a:pPr lvl="1">
              <a:buFont typeface="Wingdings" panose="020B0604020202020204" pitchFamily="34" charset="0"/>
              <a:buChar char="§"/>
            </a:pPr>
            <a:r>
              <a:rPr lang="en-US" sz="3000" dirty="0"/>
              <a:t>grade level and teacher</a:t>
            </a:r>
          </a:p>
          <a:p>
            <a:pPr>
              <a:buFont typeface="Wingdings" panose="020B0604020202020204" pitchFamily="34" charset="0"/>
              <a:buChar char="§"/>
            </a:pPr>
            <a:r>
              <a:rPr lang="en-US" sz="3200" dirty="0"/>
              <a:t>Shirt size (free to you </a:t>
            </a:r>
            <a:r>
              <a:rPr lang="en-US" sz="3200" dirty="0">
                <a:sym typeface="Wingdings" panose="05000000000000000000" pitchFamily="2" charset="2"/>
              </a:rPr>
              <a:t></a:t>
            </a:r>
            <a:endParaRPr lang="en-US" sz="3200" dirty="0"/>
          </a:p>
          <a:p>
            <a:pPr marL="0" indent="0">
              <a:buNone/>
            </a:pPr>
            <a:r>
              <a:rPr lang="en-US" sz="3200" dirty="0"/>
              <a:t>	thanks to the Generosity of pto)</a:t>
            </a:r>
          </a:p>
          <a:p>
            <a:pPr marL="0" indent="0">
              <a:buNone/>
            </a:pPr>
            <a:endParaRPr lang="en-US" dirty="0"/>
          </a:p>
          <a:p>
            <a:pPr>
              <a:buFont typeface="Wingdings" panose="020B0604020202020204" pitchFamily="34" charset="0"/>
              <a:buChar char="§"/>
            </a:pPr>
            <a:endParaRPr lang="en-US" sz="2800" dirty="0"/>
          </a:p>
          <a:p>
            <a:pPr>
              <a:buFont typeface="Wingdings" panose="020B0604020202020204" pitchFamily="34" charset="0"/>
              <a:buChar char="§"/>
            </a:pPr>
            <a:endParaRPr lang="en-US" dirty="0"/>
          </a:p>
          <a:p>
            <a:pPr>
              <a:buFont typeface="Wingdings" panose="020B0604020202020204" pitchFamily="34" charset="0"/>
              <a:buChar char="§"/>
            </a:pPr>
            <a:endParaRPr lang="en-US" dirty="0"/>
          </a:p>
        </p:txBody>
      </p:sp>
      <p:pic>
        <p:nvPicPr>
          <p:cNvPr id="6" name="Picture 5">
            <a:extLst>
              <a:ext uri="{FF2B5EF4-FFF2-40B4-BE49-F238E27FC236}">
                <a16:creationId xmlns:a16="http://schemas.microsoft.com/office/drawing/2014/main" id="{84E88D1A-32E3-4345-AB91-CA48ADEA97E6}"/>
              </a:ext>
            </a:extLst>
          </p:cNvPr>
          <p:cNvPicPr>
            <a:picLocks noChangeAspect="1"/>
          </p:cNvPicPr>
          <p:nvPr/>
        </p:nvPicPr>
        <p:blipFill>
          <a:blip r:embed="rId2"/>
          <a:stretch>
            <a:fillRect/>
          </a:stretch>
        </p:blipFill>
        <p:spPr>
          <a:xfrm>
            <a:off x="6096001" y="1174400"/>
            <a:ext cx="5369168" cy="3875902"/>
          </a:xfrm>
          <a:prstGeom prst="rect">
            <a:avLst/>
          </a:prstGeom>
        </p:spPr>
      </p:pic>
    </p:spTree>
    <p:extLst>
      <p:ext uri="{BB962C8B-B14F-4D97-AF65-F5344CB8AC3E}">
        <p14:creationId xmlns:p14="http://schemas.microsoft.com/office/powerpoint/2010/main" val="8665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562263" y="655592"/>
            <a:ext cx="5428489" cy="3278684"/>
          </a:xfrm>
        </p:spPr>
        <p:txBody>
          <a:bodyPr>
            <a:noAutofit/>
          </a:bodyPr>
          <a:lstStyle/>
          <a:p>
            <a:pPr algn="ctr"/>
            <a:r>
              <a:rPr lang="en-US" sz="6000" dirty="0"/>
              <a:t>Thank you for being part of our </a:t>
            </a:r>
            <a:br>
              <a:rPr lang="en-US" sz="6000" dirty="0"/>
            </a:br>
            <a:r>
              <a:rPr lang="en-US" sz="6000" dirty="0"/>
              <a:t>WAtch </a:t>
            </a:r>
            <a:r>
              <a:rPr lang="en-US" sz="6000" dirty="0" err="1"/>
              <a:t>d.o.g.s</a:t>
            </a:r>
            <a:r>
              <a:rPr lang="en-US" sz="6000" dirty="0"/>
              <a:t>.</a:t>
            </a:r>
          </a:p>
        </p:txBody>
      </p:sp>
      <p:pic>
        <p:nvPicPr>
          <p:cNvPr id="4" name="Picture 4" descr="A picture containing clipart&#10;&#10;Description generated with very high confidence">
            <a:extLst>
              <a:ext uri="{FF2B5EF4-FFF2-40B4-BE49-F238E27FC236}">
                <a16:creationId xmlns:a16="http://schemas.microsoft.com/office/drawing/2014/main" id="{435F2806-713B-44FD-8A08-9A90CED5C84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524886">
            <a:off x="5988591" y="594047"/>
            <a:ext cx="3573070" cy="2769129"/>
          </a:xfrm>
          <a:prstGeom prst="rect">
            <a:avLst/>
          </a:prstGeom>
        </p:spPr>
      </p:pic>
      <p:sp>
        <p:nvSpPr>
          <p:cNvPr id="6" name="TextBox 5">
            <a:extLst>
              <a:ext uri="{FF2B5EF4-FFF2-40B4-BE49-F238E27FC236}">
                <a16:creationId xmlns:a16="http://schemas.microsoft.com/office/drawing/2014/main" id="{E5160430-0AA9-4377-966A-50AB4A06D2FE}"/>
              </a:ext>
            </a:extLst>
          </p:cNvPr>
          <p:cNvSpPr txBox="1"/>
          <p:nvPr/>
        </p:nvSpPr>
        <p:spPr>
          <a:xfrm>
            <a:off x="9900988" y="6657945"/>
            <a:ext cx="2291012"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a:extLst>
                    <a:ext uri="{A12FA001-AC4F-418D-AE19-62706E023703}">
                      <ahyp:hlinkClr xmlns:ahyp="http://schemas.microsoft.com/office/drawing/2018/hyperlinkcolor" val="tx"/>
                    </a:ext>
                  </a:extLst>
                </a:hlinkClick>
              </a:rPr>
              <a:t>CC BY-SA</a:t>
            </a:r>
            <a:r>
              <a:rPr lang="en-US" sz="700" dirty="0">
                <a:solidFill>
                  <a:srgbClr val="FFFFFF"/>
                </a:solidFill>
              </a:rPr>
              <a:t>.</a:t>
            </a:r>
          </a:p>
        </p:txBody>
      </p:sp>
      <p:pic>
        <p:nvPicPr>
          <p:cNvPr id="5" name="Picture 4" descr="A group of people sitting at a table&#10;&#10;Description automatically generated">
            <a:extLst>
              <a:ext uri="{FF2B5EF4-FFF2-40B4-BE49-F238E27FC236}">
                <a16:creationId xmlns:a16="http://schemas.microsoft.com/office/drawing/2014/main" id="{3CD25DD1-A951-4570-855B-6274DF7D9028}"/>
              </a:ext>
            </a:extLst>
          </p:cNvPr>
          <p:cNvPicPr>
            <a:picLocks noChangeAspect="1"/>
          </p:cNvPicPr>
          <p:nvPr/>
        </p:nvPicPr>
        <p:blipFill>
          <a:blip r:embed="rId6"/>
          <a:stretch>
            <a:fillRect/>
          </a:stretch>
        </p:blipFill>
        <p:spPr>
          <a:xfrm rot="1024708">
            <a:off x="8366189" y="3484679"/>
            <a:ext cx="3347803" cy="2510852"/>
          </a:xfrm>
          <a:prstGeom prst="rect">
            <a:avLst/>
          </a:prstGeom>
          <a:ln w="57150" cmpd="thinThick">
            <a:solidFill>
              <a:schemeClr val="bg1">
                <a:lumMod val="50000"/>
              </a:schemeClr>
            </a:solidFill>
            <a:miter lim="800000"/>
          </a:ln>
        </p:spPr>
      </p:pic>
      <p:pic>
        <p:nvPicPr>
          <p:cNvPr id="7" name="Picture 6">
            <a:extLst>
              <a:ext uri="{FF2B5EF4-FFF2-40B4-BE49-F238E27FC236}">
                <a16:creationId xmlns:a16="http://schemas.microsoft.com/office/drawing/2014/main" id="{5EDCD444-2AD3-4697-9CC1-A414512A1A16}"/>
              </a:ext>
            </a:extLst>
          </p:cNvPr>
          <p:cNvPicPr>
            <a:picLocks noChangeAspect="1"/>
          </p:cNvPicPr>
          <p:nvPr/>
        </p:nvPicPr>
        <p:blipFill>
          <a:blip r:embed="rId7"/>
          <a:stretch>
            <a:fillRect/>
          </a:stretch>
        </p:blipFill>
        <p:spPr>
          <a:xfrm rot="20842724">
            <a:off x="404546" y="4253428"/>
            <a:ext cx="3169597" cy="2377198"/>
          </a:xfrm>
          <a:prstGeom prst="rect">
            <a:avLst/>
          </a:prstGeom>
        </p:spPr>
      </p:pic>
      <p:pic>
        <p:nvPicPr>
          <p:cNvPr id="9" name="Picture 8">
            <a:extLst>
              <a:ext uri="{FF2B5EF4-FFF2-40B4-BE49-F238E27FC236}">
                <a16:creationId xmlns:a16="http://schemas.microsoft.com/office/drawing/2014/main" id="{4987AE2C-5E28-4755-87F6-84A1FDD32643}"/>
              </a:ext>
            </a:extLst>
          </p:cNvPr>
          <p:cNvPicPr>
            <a:picLocks noChangeAspect="1"/>
          </p:cNvPicPr>
          <p:nvPr/>
        </p:nvPicPr>
        <p:blipFill>
          <a:blip r:embed="rId8"/>
          <a:stretch>
            <a:fillRect/>
          </a:stretch>
        </p:blipFill>
        <p:spPr>
          <a:xfrm>
            <a:off x="4216883" y="4074082"/>
            <a:ext cx="3711891" cy="2783918"/>
          </a:xfrm>
          <a:prstGeom prst="rect">
            <a:avLst/>
          </a:prstGeom>
        </p:spPr>
      </p:pic>
    </p:spTree>
    <p:extLst>
      <p:ext uri="{BB962C8B-B14F-4D97-AF65-F5344CB8AC3E}">
        <p14:creationId xmlns:p14="http://schemas.microsoft.com/office/powerpoint/2010/main" val="4141345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8723-1882-4CF9-90B5-8BB527B7D503}"/>
              </a:ext>
            </a:extLst>
          </p:cNvPr>
          <p:cNvSpPr>
            <a:spLocks noGrp="1"/>
          </p:cNvSpPr>
          <p:nvPr>
            <p:ph type="title"/>
          </p:nvPr>
        </p:nvSpPr>
        <p:spPr>
          <a:xfrm>
            <a:off x="685801" y="685800"/>
            <a:ext cx="10396882" cy="1583285"/>
          </a:xfrm>
        </p:spPr>
        <p:txBody>
          <a:bodyPr>
            <a:normAutofit/>
          </a:bodyPr>
          <a:lstStyle/>
          <a:p>
            <a:pPr algn="ctr"/>
            <a:r>
              <a:rPr lang="en-US" dirty="0"/>
              <a:t>Watch d.o.g.s. coordinators</a:t>
            </a:r>
            <a:br>
              <a:rPr lang="en-US" dirty="0"/>
            </a:br>
            <a:r>
              <a:rPr lang="en-US" sz="2800" dirty="0"/>
              <a:t>please put this information into your phone</a:t>
            </a:r>
          </a:p>
        </p:txBody>
      </p:sp>
      <p:sp>
        <p:nvSpPr>
          <p:cNvPr id="3" name="Content Placeholder 2">
            <a:extLst>
              <a:ext uri="{FF2B5EF4-FFF2-40B4-BE49-F238E27FC236}">
                <a16:creationId xmlns:a16="http://schemas.microsoft.com/office/drawing/2014/main" id="{3FA93786-EAA3-4232-A0B4-A966FAA40927}"/>
              </a:ext>
            </a:extLst>
          </p:cNvPr>
          <p:cNvSpPr>
            <a:spLocks noGrp="1"/>
          </p:cNvSpPr>
          <p:nvPr>
            <p:ph sz="quarter" idx="13"/>
          </p:nvPr>
        </p:nvSpPr>
        <p:spPr>
          <a:xfrm>
            <a:off x="-284813" y="2143098"/>
            <a:ext cx="4111802" cy="3105500"/>
          </a:xfrm>
        </p:spPr>
        <p:txBody>
          <a:bodyPr vert="horz" lIns="91440" tIns="45720" rIns="91440" bIns="45720" rtlCol="0" anchor="ctr">
            <a:noAutofit/>
          </a:bodyPr>
          <a:lstStyle/>
          <a:p>
            <a:pPr algn="ctr">
              <a:buFont typeface="Wingdings" panose="020B0604020202020204" pitchFamily="34" charset="0"/>
              <a:buChar char="§"/>
            </a:pPr>
            <a:r>
              <a:rPr lang="en-US" sz="2400" dirty="0"/>
              <a:t>Mr. Patton </a:t>
            </a:r>
            <a:endParaRPr lang="en-US" dirty="0"/>
          </a:p>
          <a:p>
            <a:pPr marL="0" indent="0" algn="ctr">
              <a:buNone/>
            </a:pPr>
            <a:r>
              <a:rPr lang="en-US" sz="2400" dirty="0"/>
              <a:t>5th grade teacher </a:t>
            </a:r>
            <a:endParaRPr lang="en-US" dirty="0"/>
          </a:p>
          <a:p>
            <a:pPr lvl="1">
              <a:buFont typeface="Wingdings" panose="020B0604020202020204" pitchFamily="34" charset="0"/>
              <a:buChar char="§"/>
            </a:pPr>
            <a:r>
              <a:rPr lang="en-US" sz="2400" dirty="0"/>
              <a:t>Email: </a:t>
            </a:r>
            <a:r>
              <a:rPr lang="en-US" sz="2400" dirty="0">
                <a:hlinkClick r:id="rId2"/>
              </a:rPr>
              <a:t>wpatton@cvs.k12.mi.us</a:t>
            </a:r>
            <a:endParaRPr lang="en-US" sz="2400" dirty="0"/>
          </a:p>
          <a:p>
            <a:pPr lvl="1">
              <a:buFont typeface="Wingdings" panose="020B0604020202020204" pitchFamily="34" charset="0"/>
              <a:buChar char="§"/>
            </a:pPr>
            <a:r>
              <a:rPr lang="en-US" sz="2400" dirty="0"/>
              <a:t>Phone: 586.723.7103</a:t>
            </a:r>
          </a:p>
        </p:txBody>
      </p:sp>
      <p:sp>
        <p:nvSpPr>
          <p:cNvPr id="6" name="Content Placeholder 2">
            <a:extLst>
              <a:ext uri="{FF2B5EF4-FFF2-40B4-BE49-F238E27FC236}">
                <a16:creationId xmlns:a16="http://schemas.microsoft.com/office/drawing/2014/main" id="{E32F08E5-5821-4523-B365-55482D85DCBD}"/>
              </a:ext>
            </a:extLst>
          </p:cNvPr>
          <p:cNvSpPr txBox="1">
            <a:spLocks/>
          </p:cNvSpPr>
          <p:nvPr/>
        </p:nvSpPr>
        <p:spPr>
          <a:xfrm>
            <a:off x="3159500" y="2002889"/>
            <a:ext cx="4111802" cy="3311189"/>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buFont typeface="Wingdings" panose="020B0604020202020204" pitchFamily="34" charset="0"/>
              <a:buChar char="§"/>
            </a:pPr>
            <a:r>
              <a:rPr lang="en-US" sz="2400" dirty="0"/>
              <a:t>Mrs. Dagati</a:t>
            </a:r>
            <a:endParaRPr lang="en-US" dirty="0"/>
          </a:p>
          <a:p>
            <a:pPr marL="0" indent="0" algn="ctr">
              <a:buNone/>
            </a:pPr>
            <a:r>
              <a:rPr lang="en-US" sz="2400" dirty="0"/>
              <a:t>5th grade teacher </a:t>
            </a:r>
            <a:endParaRPr lang="en-US" dirty="0"/>
          </a:p>
          <a:p>
            <a:pPr lvl="1">
              <a:buFont typeface="Wingdings" panose="020B0604020202020204" pitchFamily="34" charset="0"/>
              <a:buChar char="§"/>
            </a:pPr>
            <a:r>
              <a:rPr lang="en-US" sz="2400" dirty="0"/>
              <a:t>Email: </a:t>
            </a:r>
            <a:r>
              <a:rPr lang="en-US" sz="2400" dirty="0">
                <a:hlinkClick r:id="rId2"/>
              </a:rPr>
              <a:t>adagati@cvs.k12.mi.us</a:t>
            </a:r>
            <a:endParaRPr lang="en-US" sz="2400" dirty="0"/>
          </a:p>
          <a:p>
            <a:pPr lvl="1">
              <a:buFont typeface="Wingdings" panose="020B0604020202020204" pitchFamily="34" charset="0"/>
              <a:buChar char="§"/>
            </a:pPr>
            <a:r>
              <a:rPr lang="en-US" sz="2400" dirty="0"/>
              <a:t>Phone: 586.723.7102</a:t>
            </a:r>
          </a:p>
        </p:txBody>
      </p:sp>
      <p:pic>
        <p:nvPicPr>
          <p:cNvPr id="5" name="Picture 4" descr="A group of people sitting posing for the camera&#10;&#10;Description automatically generated">
            <a:extLst>
              <a:ext uri="{FF2B5EF4-FFF2-40B4-BE49-F238E27FC236}">
                <a16:creationId xmlns:a16="http://schemas.microsoft.com/office/drawing/2014/main" id="{76F1AB5B-6FE9-456A-AEBA-238B60B5CD62}"/>
              </a:ext>
            </a:extLst>
          </p:cNvPr>
          <p:cNvPicPr>
            <a:picLocks noChangeAspect="1"/>
          </p:cNvPicPr>
          <p:nvPr/>
        </p:nvPicPr>
        <p:blipFill>
          <a:blip r:embed="rId3"/>
          <a:stretch>
            <a:fillRect/>
          </a:stretch>
        </p:blipFill>
        <p:spPr>
          <a:xfrm>
            <a:off x="7271302" y="2002889"/>
            <a:ext cx="4388185" cy="3569624"/>
          </a:xfrm>
          <a:prstGeom prst="rect">
            <a:avLst/>
          </a:prstGeom>
        </p:spPr>
      </p:pic>
    </p:spTree>
    <p:extLst>
      <p:ext uri="{BB962C8B-B14F-4D97-AF65-F5344CB8AC3E}">
        <p14:creationId xmlns:p14="http://schemas.microsoft.com/office/powerpoint/2010/main" val="120512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4C84-C6A2-485C-AB4D-92494A21F8F1}"/>
              </a:ext>
            </a:extLst>
          </p:cNvPr>
          <p:cNvSpPr>
            <a:spLocks noGrp="1"/>
          </p:cNvSpPr>
          <p:nvPr>
            <p:ph type="title"/>
          </p:nvPr>
        </p:nvSpPr>
        <p:spPr>
          <a:xfrm>
            <a:off x="685801" y="45085"/>
            <a:ext cx="4951408" cy="1151965"/>
          </a:xfrm>
        </p:spPr>
        <p:txBody>
          <a:bodyPr>
            <a:normAutofit/>
          </a:bodyPr>
          <a:lstStyle/>
          <a:p>
            <a:pPr algn="ctr"/>
            <a:r>
              <a:rPr lang="en-US" dirty="0"/>
              <a:t>Daily routine </a:t>
            </a:r>
          </a:p>
        </p:txBody>
      </p:sp>
      <p:sp>
        <p:nvSpPr>
          <p:cNvPr id="3" name="Content Placeholder 2">
            <a:extLst>
              <a:ext uri="{FF2B5EF4-FFF2-40B4-BE49-F238E27FC236}">
                <a16:creationId xmlns:a16="http://schemas.microsoft.com/office/drawing/2014/main" id="{11E3C7DE-104E-4B44-B6CC-039A47E7CF7A}"/>
              </a:ext>
            </a:extLst>
          </p:cNvPr>
          <p:cNvSpPr>
            <a:spLocks noGrp="1"/>
          </p:cNvSpPr>
          <p:nvPr>
            <p:ph sz="quarter" idx="13"/>
          </p:nvPr>
        </p:nvSpPr>
        <p:spPr>
          <a:xfrm>
            <a:off x="106017" y="1179444"/>
            <a:ext cx="5645426" cy="4823791"/>
          </a:xfrm>
        </p:spPr>
        <p:txBody>
          <a:bodyPr>
            <a:normAutofit lnSpcReduction="10000"/>
          </a:bodyPr>
          <a:lstStyle/>
          <a:p>
            <a:pPr algn="ctr">
              <a:buFont typeface="Wingdings" panose="020B0604020202020204" pitchFamily="34" charset="0"/>
              <a:buChar char="§"/>
            </a:pPr>
            <a:r>
              <a:rPr lang="en-US" sz="2800" dirty="0"/>
              <a:t>Report directly to the office and tell the ladies in the office you are a watch dog.  The ladies will direct your attention to the area where you will Sign your agreement form (yellow paper), grab your daily schedule (blue paper), put on a name tag and grab your walkie talkie.  you will be here from 11:00-2:30</a:t>
            </a:r>
          </a:p>
          <a:p>
            <a:pPr marL="0" indent="0">
              <a:buNone/>
            </a:pPr>
            <a:endParaRPr lang="en-US" dirty="0"/>
          </a:p>
        </p:txBody>
      </p:sp>
      <p:pic>
        <p:nvPicPr>
          <p:cNvPr id="5" name="Picture 4" descr="Welcome Desk">
            <a:extLst>
              <a:ext uri="{FF2B5EF4-FFF2-40B4-BE49-F238E27FC236}">
                <a16:creationId xmlns:a16="http://schemas.microsoft.com/office/drawing/2014/main" id="{104D4BBF-F651-4CD9-87F0-A8933E327FF0}"/>
              </a:ext>
              <a:ext uri="{C183D7F6-B498-43B3-948B-1728B52AA6E4}">
                <adec:decorative xmlns:adec="http://schemas.microsoft.com/office/drawing/2017/decorative" val="0"/>
              </a:ext>
            </a:extLst>
          </p:cNvPr>
          <p:cNvPicPr>
            <a:picLocks noChangeAspect="1"/>
          </p:cNvPicPr>
          <p:nvPr/>
        </p:nvPicPr>
        <p:blipFill rotWithShape="1">
          <a:blip r:embed="rId3"/>
          <a:srcRect r="5094" b="-3"/>
          <a:stretch/>
        </p:blipFill>
        <p:spPr>
          <a:xfrm>
            <a:off x="5857462" y="229641"/>
            <a:ext cx="5786980" cy="5773594"/>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2569822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4C84-C6A2-485C-AB4D-92494A21F8F1}"/>
              </a:ext>
            </a:extLst>
          </p:cNvPr>
          <p:cNvSpPr>
            <a:spLocks noGrp="1"/>
          </p:cNvSpPr>
          <p:nvPr>
            <p:ph type="title"/>
          </p:nvPr>
        </p:nvSpPr>
        <p:spPr>
          <a:xfrm>
            <a:off x="998417" y="1"/>
            <a:ext cx="4951408" cy="899410"/>
          </a:xfrm>
        </p:spPr>
        <p:txBody>
          <a:bodyPr>
            <a:normAutofit/>
          </a:bodyPr>
          <a:lstStyle/>
          <a:p>
            <a:r>
              <a:rPr lang="en-US" dirty="0"/>
              <a:t>Daily routine </a:t>
            </a:r>
          </a:p>
        </p:txBody>
      </p:sp>
      <p:sp>
        <p:nvSpPr>
          <p:cNvPr id="3" name="Content Placeholder 2">
            <a:extLst>
              <a:ext uri="{FF2B5EF4-FFF2-40B4-BE49-F238E27FC236}">
                <a16:creationId xmlns:a16="http://schemas.microsoft.com/office/drawing/2014/main" id="{11E3C7DE-104E-4B44-B6CC-039A47E7CF7A}"/>
              </a:ext>
            </a:extLst>
          </p:cNvPr>
          <p:cNvSpPr>
            <a:spLocks noGrp="1"/>
          </p:cNvSpPr>
          <p:nvPr>
            <p:ph sz="quarter" idx="13"/>
          </p:nvPr>
        </p:nvSpPr>
        <p:spPr>
          <a:xfrm>
            <a:off x="0" y="899411"/>
            <a:ext cx="6453193" cy="5811249"/>
          </a:xfrm>
        </p:spPr>
        <p:txBody>
          <a:bodyPr>
            <a:normAutofit lnSpcReduction="10000"/>
          </a:bodyPr>
          <a:lstStyle/>
          <a:p>
            <a:pPr>
              <a:lnSpc>
                <a:spcPct val="110000"/>
              </a:lnSpc>
              <a:buFont typeface="Wingdings" panose="020B0604020202020204" pitchFamily="34" charset="0"/>
              <a:buChar char="§"/>
            </a:pPr>
            <a:r>
              <a:rPr lang="en-US" sz="1600" dirty="0"/>
              <a:t> </a:t>
            </a:r>
            <a:r>
              <a:rPr lang="en-US" sz="2400" dirty="0"/>
              <a:t>Don’t forget to bring a lunch and dress appropriately</a:t>
            </a:r>
          </a:p>
          <a:p>
            <a:pPr>
              <a:lnSpc>
                <a:spcPct val="110000"/>
              </a:lnSpc>
              <a:buFont typeface="Wingdings" panose="020B0604020202020204" pitchFamily="34" charset="0"/>
              <a:buChar char="§"/>
            </a:pPr>
            <a:r>
              <a:rPr lang="en-US" sz="2400" dirty="0"/>
              <a:t>Report to the lunchroom and help lunch ladies set up</a:t>
            </a:r>
          </a:p>
          <a:p>
            <a:pPr>
              <a:lnSpc>
                <a:spcPct val="110000"/>
              </a:lnSpc>
              <a:buFont typeface="Wingdings" panose="020B0604020202020204" pitchFamily="34" charset="0"/>
              <a:buChar char="§"/>
            </a:pPr>
            <a:r>
              <a:rPr lang="en-US" sz="2400" dirty="0"/>
              <a:t>Follow kids Outside for outdoor recess and engage yourself with the kids.  IE: walk around, help coordinate a game, etc. you will come back in when the ladies from the lunch room come back in.</a:t>
            </a:r>
          </a:p>
          <a:p>
            <a:pPr>
              <a:lnSpc>
                <a:spcPct val="110000"/>
              </a:lnSpc>
              <a:buFont typeface="Wingdings" panose="020B0604020202020204" pitchFamily="34" charset="0"/>
              <a:buChar char="§"/>
            </a:pPr>
            <a:r>
              <a:rPr lang="en-US" sz="2400" dirty="0"/>
              <a:t>If it is indoor recess, stay with kids, circulate the lunch room, engage!</a:t>
            </a:r>
          </a:p>
          <a:p>
            <a:pPr>
              <a:lnSpc>
                <a:spcPct val="110000"/>
              </a:lnSpc>
              <a:buFont typeface="Wingdings" panose="020B0604020202020204" pitchFamily="34" charset="0"/>
              <a:buChar char="§"/>
            </a:pPr>
            <a:r>
              <a:rPr lang="en-US" sz="2400" dirty="0"/>
              <a:t>wear your Watch Dog uniform t-shirt while you are on Watch dog duty</a:t>
            </a:r>
          </a:p>
          <a:p>
            <a:pPr>
              <a:lnSpc>
                <a:spcPct val="110000"/>
              </a:lnSpc>
              <a:buFont typeface="Wingdings" panose="020B0604020202020204" pitchFamily="34" charset="0"/>
              <a:buChar char="§"/>
            </a:pPr>
            <a:endParaRPr lang="en-US" sz="1400" dirty="0"/>
          </a:p>
          <a:p>
            <a:pPr marL="0" indent="0">
              <a:lnSpc>
                <a:spcPct val="110000"/>
              </a:lnSpc>
              <a:buNone/>
            </a:pPr>
            <a:endParaRPr lang="en-US" sz="1400" dirty="0"/>
          </a:p>
        </p:txBody>
      </p:sp>
      <p:pic>
        <p:nvPicPr>
          <p:cNvPr id="7" name="Picture 6" descr="A group of people posing for the camera&#10;&#10;Description automatically generated">
            <a:extLst>
              <a:ext uri="{FF2B5EF4-FFF2-40B4-BE49-F238E27FC236}">
                <a16:creationId xmlns:a16="http://schemas.microsoft.com/office/drawing/2014/main" id="{BEC00407-BB9E-48B0-A2E4-D501F24BC823}"/>
              </a:ext>
            </a:extLst>
          </p:cNvPr>
          <p:cNvPicPr>
            <a:picLocks noChangeAspect="1"/>
          </p:cNvPicPr>
          <p:nvPr/>
        </p:nvPicPr>
        <p:blipFill>
          <a:blip r:embed="rId3"/>
          <a:stretch>
            <a:fillRect/>
          </a:stretch>
        </p:blipFill>
        <p:spPr>
          <a:xfrm>
            <a:off x="6648554" y="0"/>
            <a:ext cx="5435594" cy="5586632"/>
          </a:xfrm>
          <a:prstGeom prst="rect">
            <a:avLst/>
          </a:prstGeom>
        </p:spPr>
      </p:pic>
    </p:spTree>
    <p:extLst>
      <p:ext uri="{BB962C8B-B14F-4D97-AF65-F5344CB8AC3E}">
        <p14:creationId xmlns:p14="http://schemas.microsoft.com/office/powerpoint/2010/main" val="316766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4C84-C6A2-485C-AB4D-92494A21F8F1}"/>
              </a:ext>
            </a:extLst>
          </p:cNvPr>
          <p:cNvSpPr>
            <a:spLocks noGrp="1"/>
          </p:cNvSpPr>
          <p:nvPr>
            <p:ph type="title"/>
          </p:nvPr>
        </p:nvSpPr>
        <p:spPr>
          <a:xfrm>
            <a:off x="4642144" y="682487"/>
            <a:ext cx="2364375" cy="3776869"/>
          </a:xfrm>
        </p:spPr>
        <p:txBody>
          <a:bodyPr>
            <a:noAutofit/>
          </a:bodyPr>
          <a:lstStyle/>
          <a:p>
            <a:pPr algn="ctr"/>
            <a:r>
              <a:rPr lang="en-US" sz="3600" dirty="0"/>
              <a:t>End of the day survey look for the watch D.O.G.S. signs</a:t>
            </a:r>
          </a:p>
        </p:txBody>
      </p:sp>
      <p:sp>
        <p:nvSpPr>
          <p:cNvPr id="3" name="Content Placeholder 2">
            <a:extLst>
              <a:ext uri="{FF2B5EF4-FFF2-40B4-BE49-F238E27FC236}">
                <a16:creationId xmlns:a16="http://schemas.microsoft.com/office/drawing/2014/main" id="{11E3C7DE-104E-4B44-B6CC-039A47E7CF7A}"/>
              </a:ext>
            </a:extLst>
          </p:cNvPr>
          <p:cNvSpPr>
            <a:spLocks noGrp="1"/>
          </p:cNvSpPr>
          <p:nvPr>
            <p:ph sz="quarter" idx="13"/>
          </p:nvPr>
        </p:nvSpPr>
        <p:spPr>
          <a:xfrm>
            <a:off x="145774" y="1017349"/>
            <a:ext cx="11741425" cy="4823304"/>
          </a:xfrm>
        </p:spPr>
        <p:txBody>
          <a:bodyPr>
            <a:normAutofit fontScale="77500" lnSpcReduction="20000"/>
          </a:bodyPr>
          <a:lstStyle/>
          <a:p>
            <a:pPr>
              <a:buFont typeface="Wingdings" panose="020B0604020202020204" pitchFamily="34" charset="0"/>
              <a:buChar char="§"/>
            </a:pPr>
            <a:endParaRPr lang="en-US" sz="3300" dirty="0"/>
          </a:p>
          <a:p>
            <a:pPr>
              <a:buFont typeface="Wingdings" panose="020B0604020202020204" pitchFamily="34" charset="0"/>
              <a:buChar char="§"/>
            </a:pPr>
            <a:endParaRPr lang="en-US" sz="3300" dirty="0"/>
          </a:p>
          <a:p>
            <a:pPr>
              <a:buFont typeface="Wingdings" panose="020B0604020202020204" pitchFamily="34" charset="0"/>
              <a:buChar char="§"/>
            </a:pPr>
            <a:endParaRPr lang="en-US" sz="3300" dirty="0"/>
          </a:p>
          <a:p>
            <a:pPr>
              <a:buFont typeface="Wingdings" panose="020B0604020202020204" pitchFamily="34" charset="0"/>
              <a:buChar char="§"/>
            </a:pPr>
            <a:endParaRPr lang="en-US" sz="3300" dirty="0"/>
          </a:p>
          <a:p>
            <a:pPr>
              <a:buFont typeface="Wingdings" panose="020B0604020202020204" pitchFamily="34" charset="0"/>
              <a:buChar char="§"/>
            </a:pPr>
            <a:endParaRPr lang="en-US" sz="3300" dirty="0"/>
          </a:p>
          <a:p>
            <a:pPr>
              <a:buFont typeface="Wingdings" panose="020B0604020202020204" pitchFamily="34" charset="0"/>
              <a:buChar char="§"/>
            </a:pPr>
            <a:endParaRPr lang="en-US" sz="3300" dirty="0"/>
          </a:p>
          <a:p>
            <a:pPr>
              <a:buFont typeface="Wingdings" panose="020B0604020202020204" pitchFamily="34" charset="0"/>
              <a:buChar char="§"/>
            </a:pPr>
            <a:endParaRPr lang="en-US" sz="3300" dirty="0"/>
          </a:p>
          <a:p>
            <a:pPr>
              <a:buFont typeface="Wingdings" panose="020B0604020202020204" pitchFamily="34" charset="0"/>
              <a:buChar char="§"/>
            </a:pPr>
            <a:r>
              <a:rPr lang="en-US" sz="3900" dirty="0"/>
              <a:t>At the end of your day, check all exterior doors and Report to the library to take the ‘End of Day’ Survey to provide your feedback.</a:t>
            </a:r>
          </a:p>
          <a:p>
            <a:pPr marL="0" indent="0">
              <a:buNone/>
            </a:pPr>
            <a:endParaRPr lang="en-US" dirty="0"/>
          </a:p>
        </p:txBody>
      </p:sp>
      <p:pic>
        <p:nvPicPr>
          <p:cNvPr id="5" name="Picture 4" descr="A close up of a building&#10;&#10;Description automatically generated">
            <a:extLst>
              <a:ext uri="{FF2B5EF4-FFF2-40B4-BE49-F238E27FC236}">
                <a16:creationId xmlns:a16="http://schemas.microsoft.com/office/drawing/2014/main" id="{94E0D804-CD63-48D1-84E1-725DD9BAA504}"/>
              </a:ext>
            </a:extLst>
          </p:cNvPr>
          <p:cNvPicPr>
            <a:picLocks noChangeAspect="1"/>
          </p:cNvPicPr>
          <p:nvPr/>
        </p:nvPicPr>
        <p:blipFill>
          <a:blip r:embed="rId2"/>
          <a:stretch>
            <a:fillRect/>
          </a:stretch>
        </p:blipFill>
        <p:spPr>
          <a:xfrm rot="5400000">
            <a:off x="91395" y="-91394"/>
            <a:ext cx="4459356" cy="4642145"/>
          </a:xfrm>
          <a:prstGeom prst="rect">
            <a:avLst/>
          </a:prstGeom>
        </p:spPr>
      </p:pic>
      <p:pic>
        <p:nvPicPr>
          <p:cNvPr id="7" name="Picture 6" descr="A picture containing floor, table&#10;&#10;Description automatically generated">
            <a:extLst>
              <a:ext uri="{FF2B5EF4-FFF2-40B4-BE49-F238E27FC236}">
                <a16:creationId xmlns:a16="http://schemas.microsoft.com/office/drawing/2014/main" id="{094CF143-6FDB-44CD-9D11-0F006EBA9773}"/>
              </a:ext>
            </a:extLst>
          </p:cNvPr>
          <p:cNvPicPr>
            <a:picLocks noChangeAspect="1"/>
          </p:cNvPicPr>
          <p:nvPr/>
        </p:nvPicPr>
        <p:blipFill>
          <a:blip r:embed="rId3"/>
          <a:stretch>
            <a:fillRect/>
          </a:stretch>
        </p:blipFill>
        <p:spPr>
          <a:xfrm>
            <a:off x="7006518" y="1"/>
            <a:ext cx="4880681" cy="4459356"/>
          </a:xfrm>
          <a:prstGeom prst="rect">
            <a:avLst/>
          </a:prstGeom>
        </p:spPr>
      </p:pic>
      <p:sp>
        <p:nvSpPr>
          <p:cNvPr id="8" name="Arrow: Right 7">
            <a:extLst>
              <a:ext uri="{FF2B5EF4-FFF2-40B4-BE49-F238E27FC236}">
                <a16:creationId xmlns:a16="http://schemas.microsoft.com/office/drawing/2014/main" id="{DA710E83-6747-4C80-A909-8154CFDF9DF1}"/>
              </a:ext>
            </a:extLst>
          </p:cNvPr>
          <p:cNvSpPr/>
          <p:nvPr/>
        </p:nvSpPr>
        <p:spPr>
          <a:xfrm rot="11721947">
            <a:off x="2267650" y="1455972"/>
            <a:ext cx="1418796" cy="112090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26482C0-ED72-476C-9BE1-8265705C5CB5}"/>
              </a:ext>
            </a:extLst>
          </p:cNvPr>
          <p:cNvSpPr/>
          <p:nvPr/>
        </p:nvSpPr>
        <p:spPr>
          <a:xfrm rot="17967796">
            <a:off x="9951088" y="1418053"/>
            <a:ext cx="1368571" cy="97995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009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F23D-5725-4A4D-BDEE-D183D21DA055}"/>
              </a:ext>
            </a:extLst>
          </p:cNvPr>
          <p:cNvSpPr>
            <a:spLocks noGrp="1"/>
          </p:cNvSpPr>
          <p:nvPr>
            <p:ph type="title"/>
          </p:nvPr>
        </p:nvSpPr>
        <p:spPr>
          <a:xfrm>
            <a:off x="164892" y="109817"/>
            <a:ext cx="5807703" cy="1151965"/>
          </a:xfrm>
        </p:spPr>
        <p:txBody>
          <a:bodyPr>
            <a:normAutofit/>
          </a:bodyPr>
          <a:lstStyle/>
          <a:p>
            <a:r>
              <a:rPr lang="en-US" sz="3800" dirty="0"/>
              <a:t>Want to extend your time?</a:t>
            </a:r>
          </a:p>
        </p:txBody>
      </p:sp>
      <p:sp>
        <p:nvSpPr>
          <p:cNvPr id="3" name="Content Placeholder 2">
            <a:extLst>
              <a:ext uri="{FF2B5EF4-FFF2-40B4-BE49-F238E27FC236}">
                <a16:creationId xmlns:a16="http://schemas.microsoft.com/office/drawing/2014/main" id="{39911B32-0A45-4623-8B2C-FA46DEBA7E5A}"/>
              </a:ext>
            </a:extLst>
          </p:cNvPr>
          <p:cNvSpPr>
            <a:spLocks noGrp="1"/>
          </p:cNvSpPr>
          <p:nvPr>
            <p:ph sz="quarter" idx="13"/>
          </p:nvPr>
        </p:nvSpPr>
        <p:spPr>
          <a:xfrm>
            <a:off x="164892" y="590237"/>
            <a:ext cx="5630997" cy="5677525"/>
          </a:xfrm>
        </p:spPr>
        <p:txBody>
          <a:bodyPr>
            <a:normAutofit/>
          </a:bodyPr>
          <a:lstStyle/>
          <a:p>
            <a:pPr marL="0" indent="0" algn="ctr">
              <a:lnSpc>
                <a:spcPct val="110000"/>
              </a:lnSpc>
              <a:buNone/>
            </a:pPr>
            <a:r>
              <a:rPr lang="en-US" sz="1400" dirty="0"/>
              <a:t> </a:t>
            </a:r>
            <a:r>
              <a:rPr lang="en-US" sz="1800" dirty="0"/>
              <a:t> </a:t>
            </a:r>
            <a:r>
              <a:rPr lang="en-US" dirty="0"/>
              <a:t>Many dads want to spend their time in the classroom as well.  If you sign up for a Watch DOGS day and you have the ability to come early or stay later, feel free to email your child’s teacher. You can let them know you are available to help in their classroom on that same day!  Either BEFORE or AFTER your Watch DOGS duty time (11:00-2:00).  We cannot guarantee that the teacher may need you on that particular day but if your time allows it’s worth an email.  </a:t>
            </a:r>
          </a:p>
          <a:p>
            <a:pPr marL="0" indent="0" algn="ctr">
              <a:lnSpc>
                <a:spcPct val="110000"/>
              </a:lnSpc>
              <a:buNone/>
            </a:pPr>
            <a:r>
              <a:rPr lang="en-US" dirty="0"/>
              <a:t>*** Please DO NOT just show up to the teacher’s classroom and ask to help.  Teachers schedule classroom volunteers so, this should be something that you organize ahead of your day.   </a:t>
            </a:r>
          </a:p>
          <a:p>
            <a:pPr marL="0" indent="0">
              <a:lnSpc>
                <a:spcPct val="110000"/>
              </a:lnSpc>
              <a:buNone/>
            </a:pPr>
            <a:endParaRPr lang="en-US" sz="1400" dirty="0"/>
          </a:p>
        </p:txBody>
      </p:sp>
      <p:pic>
        <p:nvPicPr>
          <p:cNvPr id="7" name="Picture 6" descr="A person standing posing for the camera&#10;&#10;Description automatically generated">
            <a:extLst>
              <a:ext uri="{FF2B5EF4-FFF2-40B4-BE49-F238E27FC236}">
                <a16:creationId xmlns:a16="http://schemas.microsoft.com/office/drawing/2014/main" id="{224B6A6D-33EC-43B7-9E4D-1D556D755F74}"/>
              </a:ext>
            </a:extLst>
          </p:cNvPr>
          <p:cNvPicPr>
            <a:picLocks noChangeAspect="1"/>
          </p:cNvPicPr>
          <p:nvPr/>
        </p:nvPicPr>
        <p:blipFill>
          <a:blip r:embed="rId3"/>
          <a:stretch>
            <a:fillRect/>
          </a:stretch>
        </p:blipFill>
        <p:spPr>
          <a:xfrm>
            <a:off x="6096000" y="494675"/>
            <a:ext cx="5295543" cy="4871803"/>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3865514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9E85-C15B-4AB2-B87E-34DC2B1CA0FA}"/>
              </a:ext>
            </a:extLst>
          </p:cNvPr>
          <p:cNvSpPr>
            <a:spLocks noGrp="1"/>
          </p:cNvSpPr>
          <p:nvPr>
            <p:ph type="title"/>
          </p:nvPr>
        </p:nvSpPr>
        <p:spPr>
          <a:xfrm>
            <a:off x="898646" y="204668"/>
            <a:ext cx="10394707" cy="822274"/>
          </a:xfrm>
        </p:spPr>
        <p:txBody>
          <a:bodyPr>
            <a:normAutofit fontScale="90000"/>
          </a:bodyPr>
          <a:lstStyle/>
          <a:p>
            <a:pPr algn="ctr"/>
            <a:r>
              <a:rPr lang="en-US" dirty="0"/>
              <a:t>Be the best watch d.o.g.</a:t>
            </a:r>
          </a:p>
        </p:txBody>
      </p:sp>
      <p:sp>
        <p:nvSpPr>
          <p:cNvPr id="3" name="Content Placeholder 2">
            <a:extLst>
              <a:ext uri="{FF2B5EF4-FFF2-40B4-BE49-F238E27FC236}">
                <a16:creationId xmlns:a16="http://schemas.microsoft.com/office/drawing/2014/main" id="{5F00EDA1-3CB7-42D4-85BE-BBAD3AA7213F}"/>
              </a:ext>
            </a:extLst>
          </p:cNvPr>
          <p:cNvSpPr>
            <a:spLocks noGrp="1"/>
          </p:cNvSpPr>
          <p:nvPr>
            <p:ph sz="quarter" idx="13"/>
          </p:nvPr>
        </p:nvSpPr>
        <p:spPr>
          <a:xfrm>
            <a:off x="422031" y="1211196"/>
            <a:ext cx="6414866" cy="4656445"/>
          </a:xfrm>
        </p:spPr>
        <p:txBody>
          <a:bodyPr vert="horz" lIns="91440" tIns="45720" rIns="91440" bIns="45720" rtlCol="0" anchor="ctr">
            <a:noAutofit/>
          </a:bodyPr>
          <a:lstStyle/>
          <a:p>
            <a:pPr>
              <a:lnSpc>
                <a:spcPct val="100000"/>
              </a:lnSpc>
              <a:spcBef>
                <a:spcPts val="0"/>
              </a:spcBef>
              <a:buFont typeface="Wingdings" panose="020B0604020202020204" pitchFamily="34" charset="0"/>
              <a:buChar char="§"/>
            </a:pPr>
            <a:r>
              <a:rPr lang="en-US" sz="2600" u="sng" dirty="0"/>
              <a:t>BE APPROACHABLE</a:t>
            </a:r>
            <a:r>
              <a:rPr lang="en-US" sz="2600" dirty="0"/>
              <a:t> – SMILE, TALK TO THE STUDENTS, LISTEN TO THEM </a:t>
            </a:r>
          </a:p>
          <a:p>
            <a:pPr>
              <a:lnSpc>
                <a:spcPct val="100000"/>
              </a:lnSpc>
              <a:spcBef>
                <a:spcPts val="0"/>
              </a:spcBef>
              <a:buFont typeface="Wingdings" panose="020B0604020202020204" pitchFamily="34" charset="0"/>
              <a:buChar char="§"/>
            </a:pPr>
            <a:r>
              <a:rPr lang="en-US" sz="2600" u="sng" dirty="0"/>
              <a:t>BE SMART</a:t>
            </a:r>
            <a:r>
              <a:rPr lang="en-US" sz="2600" dirty="0"/>
              <a:t> – FOLLOW THE SCHOOL’S POLICY ON APPROPRIATE CONDUCT AND BEHAVIOR WITH THE STUDENTS AND FACULTY  </a:t>
            </a:r>
          </a:p>
          <a:p>
            <a:pPr>
              <a:lnSpc>
                <a:spcPct val="100000"/>
              </a:lnSpc>
              <a:spcBef>
                <a:spcPts val="0"/>
              </a:spcBef>
              <a:buFont typeface="Wingdings" panose="020B0604020202020204" pitchFamily="34" charset="0"/>
              <a:buChar char="§"/>
            </a:pPr>
            <a:r>
              <a:rPr lang="en-US" sz="2600" u="sng" dirty="0"/>
              <a:t>BE ALERT</a:t>
            </a:r>
            <a:r>
              <a:rPr lang="en-US" sz="2600" dirty="0"/>
              <a:t> – IF A SITUATION ARISES, PLEASE REPORT IT TO A SCHOOL OFFICIAL STARTING WITH THE PRINCIPAL (UTILIZE WALKIE TALKIE) </a:t>
            </a:r>
          </a:p>
          <a:p>
            <a:pPr>
              <a:lnSpc>
                <a:spcPct val="100000"/>
              </a:lnSpc>
              <a:spcBef>
                <a:spcPts val="0"/>
              </a:spcBef>
              <a:buFont typeface="Wingdings" panose="020B0604020202020204" pitchFamily="34" charset="0"/>
              <a:buChar char="§"/>
            </a:pPr>
            <a:r>
              <a:rPr lang="en-US" sz="2600" u="sng" dirty="0"/>
              <a:t>BE AVAILABLE</a:t>
            </a:r>
            <a:r>
              <a:rPr lang="en-US" sz="2600" dirty="0"/>
              <a:t> – THE GOAL IS TO BE OF SERVICE TO THE SCHOOL, TEACHER AND STUDENTS </a:t>
            </a:r>
          </a:p>
          <a:p>
            <a:pPr>
              <a:lnSpc>
                <a:spcPct val="100000"/>
              </a:lnSpc>
              <a:spcBef>
                <a:spcPts val="0"/>
              </a:spcBef>
              <a:buFont typeface="Wingdings" panose="020B0604020202020204" pitchFamily="34" charset="0"/>
              <a:buChar char="§"/>
            </a:pPr>
            <a:r>
              <a:rPr lang="en-US" sz="2600" u="sng" dirty="0"/>
              <a:t>BE A POSITIVE ROLE MODEL, be you! </a:t>
            </a:r>
            <a:r>
              <a:rPr lang="en-US" sz="2600" dirty="0"/>
              <a:t> </a:t>
            </a:r>
          </a:p>
          <a:p>
            <a:pPr>
              <a:buFont typeface="Wingdings" panose="020B0604020202020204" pitchFamily="34" charset="0"/>
              <a:buChar char="§"/>
            </a:pPr>
            <a:endParaRPr lang="en-US" dirty="0"/>
          </a:p>
        </p:txBody>
      </p:sp>
      <p:pic>
        <p:nvPicPr>
          <p:cNvPr id="5" name="Picture 4">
            <a:extLst>
              <a:ext uri="{FF2B5EF4-FFF2-40B4-BE49-F238E27FC236}">
                <a16:creationId xmlns:a16="http://schemas.microsoft.com/office/drawing/2014/main" id="{3E26525F-4407-4549-A700-ADCAB9186B32}"/>
              </a:ext>
            </a:extLst>
          </p:cNvPr>
          <p:cNvPicPr>
            <a:picLocks noChangeAspect="1"/>
          </p:cNvPicPr>
          <p:nvPr/>
        </p:nvPicPr>
        <p:blipFill>
          <a:blip r:embed="rId2"/>
          <a:stretch>
            <a:fillRect/>
          </a:stretch>
        </p:blipFill>
        <p:spPr>
          <a:xfrm>
            <a:off x="7174522" y="1211197"/>
            <a:ext cx="4431323" cy="4283996"/>
          </a:xfrm>
          <a:prstGeom prst="rect">
            <a:avLst/>
          </a:prstGeom>
        </p:spPr>
      </p:pic>
    </p:spTree>
    <p:extLst>
      <p:ext uri="{BB962C8B-B14F-4D97-AF65-F5344CB8AC3E}">
        <p14:creationId xmlns:p14="http://schemas.microsoft.com/office/powerpoint/2010/main" val="39106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grass, ground, outdoor, person&#10;&#10;Description automatically generated">
            <a:extLst>
              <a:ext uri="{FF2B5EF4-FFF2-40B4-BE49-F238E27FC236}">
                <a16:creationId xmlns:a16="http://schemas.microsoft.com/office/drawing/2014/main" id="{659991D7-EAF6-4204-9351-8BA96F835270}"/>
              </a:ext>
            </a:extLst>
          </p:cNvPr>
          <p:cNvPicPr>
            <a:picLocks noChangeAspect="1"/>
          </p:cNvPicPr>
          <p:nvPr/>
        </p:nvPicPr>
        <p:blipFill>
          <a:blip r:embed="rId3"/>
          <a:stretch>
            <a:fillRect/>
          </a:stretch>
        </p:blipFill>
        <p:spPr>
          <a:xfrm>
            <a:off x="1282752" y="1191617"/>
            <a:ext cx="3735437" cy="4980583"/>
          </a:xfrm>
          <a:prstGeom prst="rect">
            <a:avLst/>
          </a:prstGeom>
          <a:ln w="57150" cmpd="thinThick">
            <a:solidFill>
              <a:schemeClr val="bg1">
                <a:lumMod val="50000"/>
              </a:schemeClr>
            </a:solidFill>
            <a:miter lim="800000"/>
          </a:ln>
        </p:spPr>
      </p:pic>
      <p:pic>
        <p:nvPicPr>
          <p:cNvPr id="7" name="Picture 6" descr="A group of people posing for the camera&#10;&#10;Description automatically generated">
            <a:extLst>
              <a:ext uri="{FF2B5EF4-FFF2-40B4-BE49-F238E27FC236}">
                <a16:creationId xmlns:a16="http://schemas.microsoft.com/office/drawing/2014/main" id="{5296E6E4-64FB-467A-9484-86E8C2FBE408}"/>
              </a:ext>
            </a:extLst>
          </p:cNvPr>
          <p:cNvPicPr>
            <a:picLocks noChangeAspect="1"/>
          </p:cNvPicPr>
          <p:nvPr/>
        </p:nvPicPr>
        <p:blipFill>
          <a:blip r:embed="rId4"/>
          <a:stretch>
            <a:fillRect/>
          </a:stretch>
        </p:blipFill>
        <p:spPr>
          <a:xfrm rot="406114">
            <a:off x="5783303" y="1696079"/>
            <a:ext cx="5295543" cy="3971657"/>
          </a:xfrm>
          <a:prstGeom prst="rect">
            <a:avLst/>
          </a:prstGeom>
          <a:ln w="57150" cmpd="thinThick">
            <a:solidFill>
              <a:schemeClr val="bg1">
                <a:lumMod val="50000"/>
              </a:schemeClr>
            </a:solidFill>
            <a:miter lim="800000"/>
          </a:ln>
        </p:spPr>
      </p:pic>
      <p:sp>
        <p:nvSpPr>
          <p:cNvPr id="2" name="Title 1">
            <a:extLst>
              <a:ext uri="{FF2B5EF4-FFF2-40B4-BE49-F238E27FC236}">
                <a16:creationId xmlns:a16="http://schemas.microsoft.com/office/drawing/2014/main" id="{4608C881-218E-414F-8B56-F75352EFF959}"/>
              </a:ext>
            </a:extLst>
          </p:cNvPr>
          <p:cNvSpPr>
            <a:spLocks noGrp="1"/>
          </p:cNvSpPr>
          <p:nvPr>
            <p:ph type="title"/>
          </p:nvPr>
        </p:nvSpPr>
        <p:spPr>
          <a:xfrm>
            <a:off x="3024553" y="243877"/>
            <a:ext cx="8269887" cy="1158140"/>
          </a:xfrm>
        </p:spPr>
        <p:txBody>
          <a:bodyPr/>
          <a:lstStyle/>
          <a:p>
            <a:r>
              <a:rPr lang="en-US" dirty="0"/>
              <a:t>Engage with  the kids!</a:t>
            </a:r>
          </a:p>
        </p:txBody>
      </p:sp>
    </p:spTree>
    <p:extLst>
      <p:ext uri="{BB962C8B-B14F-4D97-AF65-F5344CB8AC3E}">
        <p14:creationId xmlns:p14="http://schemas.microsoft.com/office/powerpoint/2010/main" val="6391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2540F5F3-3EC0-466E-93DB-594E0CDA3217}"/>
              </a:ext>
            </a:extLst>
          </p:cNvPr>
          <p:cNvPicPr>
            <a:picLocks noChangeAspect="1"/>
          </p:cNvPicPr>
          <p:nvPr/>
        </p:nvPicPr>
        <p:blipFill>
          <a:blip r:embed="rId3"/>
          <a:stretch>
            <a:fillRect/>
          </a:stretch>
        </p:blipFill>
        <p:spPr>
          <a:xfrm>
            <a:off x="6096000" y="2160622"/>
            <a:ext cx="5295543" cy="3971657"/>
          </a:xfrm>
          <a:prstGeom prst="rect">
            <a:avLst/>
          </a:prstGeom>
          <a:ln w="57150" cmpd="thinThick">
            <a:solidFill>
              <a:schemeClr val="bg1">
                <a:lumMod val="50000"/>
              </a:schemeClr>
            </a:solidFill>
            <a:miter lim="800000"/>
          </a:ln>
        </p:spPr>
      </p:pic>
      <p:sp>
        <p:nvSpPr>
          <p:cNvPr id="2" name="Title 1">
            <a:extLst>
              <a:ext uri="{FF2B5EF4-FFF2-40B4-BE49-F238E27FC236}">
                <a16:creationId xmlns:a16="http://schemas.microsoft.com/office/drawing/2014/main" id="{A4DF3089-B4E8-4692-8B73-398D76BD78D5}"/>
              </a:ext>
            </a:extLst>
          </p:cNvPr>
          <p:cNvSpPr>
            <a:spLocks noGrp="1"/>
          </p:cNvSpPr>
          <p:nvPr>
            <p:ph type="title"/>
          </p:nvPr>
        </p:nvSpPr>
        <p:spPr>
          <a:xfrm>
            <a:off x="1086432" y="548641"/>
            <a:ext cx="10396882" cy="1344697"/>
          </a:xfrm>
        </p:spPr>
        <p:txBody>
          <a:bodyPr>
            <a:normAutofit fontScale="90000"/>
          </a:bodyPr>
          <a:lstStyle/>
          <a:p>
            <a:pPr algn="ctr"/>
            <a:r>
              <a:rPr lang="en-US" dirty="0"/>
              <a:t>Make your child’s special day even more fun!  Celebrate Birthdays, special student days, </a:t>
            </a:r>
            <a:r>
              <a:rPr lang="en-US" dirty="0" err="1"/>
              <a:t>etc</a:t>
            </a:r>
            <a:r>
              <a:rPr lang="en-US" dirty="0"/>
              <a:t>…</a:t>
            </a:r>
          </a:p>
        </p:txBody>
      </p:sp>
      <p:pic>
        <p:nvPicPr>
          <p:cNvPr id="12" name="Picture 11" descr="A group of people sitting at a table with a birthday cake&#10;&#10;Description automatically generated">
            <a:extLst>
              <a:ext uri="{FF2B5EF4-FFF2-40B4-BE49-F238E27FC236}">
                <a16:creationId xmlns:a16="http://schemas.microsoft.com/office/drawing/2014/main" id="{7BD30C20-4571-45FF-B236-DA2E22CC5DA0}"/>
              </a:ext>
            </a:extLst>
          </p:cNvPr>
          <p:cNvPicPr>
            <a:picLocks noChangeAspect="1"/>
          </p:cNvPicPr>
          <p:nvPr/>
        </p:nvPicPr>
        <p:blipFill rotWithShape="1">
          <a:blip r:embed="rId4"/>
          <a:srcRect l="4263" r="20616"/>
          <a:stretch/>
        </p:blipFill>
        <p:spPr>
          <a:xfrm>
            <a:off x="359764" y="2160622"/>
            <a:ext cx="5097281" cy="3971658"/>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148577972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253</TotalTime>
  <Words>301</Words>
  <Application>Microsoft Office PowerPoint</Application>
  <PresentationFormat>Widescreen</PresentationFormat>
  <Paragraphs>57</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Impact</vt:lpstr>
      <vt:lpstr>Wingdings</vt:lpstr>
      <vt:lpstr>Main Event</vt:lpstr>
      <vt:lpstr>What is watch d.o.g.s.?</vt:lpstr>
      <vt:lpstr>Watch d.o.g.s. coordinators please put this information into your phone</vt:lpstr>
      <vt:lpstr>Daily routine </vt:lpstr>
      <vt:lpstr>Daily routine </vt:lpstr>
      <vt:lpstr>End of the day survey look for the watch D.O.G.S. signs</vt:lpstr>
      <vt:lpstr>Want to extend your time?</vt:lpstr>
      <vt:lpstr>Be the best watch d.o.g.</vt:lpstr>
      <vt:lpstr>Engage with  the kids!</vt:lpstr>
      <vt:lpstr>Make your child’s special day even more fun!  Celebrate Birthdays, special student days, etc…</vt:lpstr>
      <vt:lpstr>Sign up now to be a watch d.o.g.</vt:lpstr>
      <vt:lpstr>NEW D.O.G.S. PLEASE EMAIL US</vt:lpstr>
      <vt:lpstr>Thank you for being part of our  WAtch d.o.g.s.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watch d.o.g.s.?</dc:title>
  <dc:creator>Dagati, Angela</dc:creator>
  <cp:lastModifiedBy>Dagati, Angela</cp:lastModifiedBy>
  <cp:revision>11</cp:revision>
  <dcterms:created xsi:type="dcterms:W3CDTF">2019-09-11T14:42:05Z</dcterms:created>
  <dcterms:modified xsi:type="dcterms:W3CDTF">2019-09-11T19:24:10Z</dcterms:modified>
</cp:coreProperties>
</file>